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Default Extension="pdf" ContentType="application/pdf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8" r:id="rId2"/>
    <p:sldId id="280" r:id="rId3"/>
    <p:sldId id="258" r:id="rId4"/>
    <p:sldId id="283" r:id="rId5"/>
    <p:sldId id="282" r:id="rId6"/>
    <p:sldId id="286" r:id="rId7"/>
    <p:sldId id="263" r:id="rId8"/>
    <p:sldId id="261" r:id="rId9"/>
    <p:sldId id="262" r:id="rId10"/>
    <p:sldId id="264" r:id="rId11"/>
    <p:sldId id="265" r:id="rId12"/>
    <p:sldId id="266" r:id="rId13"/>
    <p:sldId id="267" r:id="rId14"/>
    <p:sldId id="285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8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5D074-A836-4E45-BD99-FE0821DEC570}" type="datetimeFigureOut">
              <a:rPr lang="en-US" smtClean="0"/>
              <a:pPr/>
              <a:t>11/28/10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0259F-8C4B-7B43-BE2E-04D9E439012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DC28D-2622-8042-A012-C82567B57052}" type="datetimeFigureOut">
              <a:rPr lang="en-US" smtClean="0"/>
              <a:pPr/>
              <a:t>11/28/10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28B86-522B-F840-8C84-987A5761B2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03F056A-1D11-1C4B-B5E4-E1DBCFC6F441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220F96-88C1-9D43-8ADB-09A7FE9CF93A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AC0BDC-C845-0F4D-8450-3918D12CC5EE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E79C3E-A90E-FA45-BEE5-AE4B0A4491F6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7A0B4C4-175D-984B-B944-33E6EC8572D3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21864F-9EAE-C545-8431-67C694299811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CA3D1F-C6A8-934C-96EC-DA750107AFCC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2C14C6-AE19-DC45-906E-06CE1182CC3E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D64BC02-CCDA-3B48-A684-6229278BA1A6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480E05-BE50-834D-95E9-8842051D5A00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8739E4-8320-7845-A863-A7C90E29B9FE}" type="datetime1">
              <a:rPr lang="en-US" smtClean="0"/>
              <a:pPr/>
              <a:t>11/28/10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46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2768"/>
            <a:ext cx="8229600" cy="484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Rebeca González Suárez, 9/9/2010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53AA8-2371-924E-B556-08B950E5B0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6"/>
          </a:solidFill>
          <a:effectLst>
            <a:outerShdw blurRad="50800" dist="38100" dir="5400000">
              <a:srgbClr val="000000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gif"/><Relationship Id="rId3" Type="http://schemas.openxmlformats.org/officeDocument/2006/relationships/image" Target="../media/image4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pdf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df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37" y="2130425"/>
            <a:ext cx="5949381" cy="1470025"/>
          </a:xfrm>
        </p:spPr>
        <p:txBody>
          <a:bodyPr/>
          <a:lstStyle/>
          <a:p>
            <a:r>
              <a:rPr lang="en-US" dirty="0" smtClean="0"/>
              <a:t>Higgs and SUSY searches in CMS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3728" y="3886200"/>
            <a:ext cx="4532674" cy="17526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Rebeca </a:t>
            </a:r>
            <a:r>
              <a:rPr lang="en-US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González</a:t>
            </a:r>
            <a:r>
              <a:rPr 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400" b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Suárez</a:t>
            </a:r>
            <a:r>
              <a:rPr lang="en-US" sz="24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 the CMS collaboration</a:t>
            </a:r>
            <a:endParaRPr lang="es-ES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80000"/>
              </a:lnSpc>
            </a:pPr>
            <a:endParaRPr lang="en-US" sz="2000" dirty="0" smtClean="0"/>
          </a:p>
          <a:p>
            <a:pPr>
              <a:lnSpc>
                <a:spcPct val="80000"/>
              </a:lnSpc>
            </a:pPr>
            <a:r>
              <a:rPr lang="en-US" sz="2000" dirty="0" smtClean="0"/>
              <a:t>29 November 2010</a:t>
            </a:r>
          </a:p>
          <a:p>
            <a:pPr>
              <a:lnSpc>
                <a:spcPct val="80000"/>
              </a:lnSpc>
            </a:pPr>
            <a:r>
              <a:rPr lang="en-US" sz="2000" b="1" dirty="0" smtClean="0">
                <a:solidFill>
                  <a:schemeClr val="tx1"/>
                </a:solidFill>
              </a:rPr>
              <a:t>II CPAN days, Valencia</a:t>
            </a:r>
            <a:endParaRPr lang="es-ES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VUB_logo_compac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607" y="152400"/>
            <a:ext cx="2887850" cy="914400"/>
          </a:xfrm>
          <a:prstGeom prst="rect">
            <a:avLst/>
          </a:prstGeom>
        </p:spPr>
      </p:pic>
      <p:pic>
        <p:nvPicPr>
          <p:cNvPr id="8" name="Picture 7" descr="CERN_logo_whi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5144"/>
            <a:ext cx="1188516" cy="1162856"/>
          </a:xfrm>
          <a:prstGeom prst="rect">
            <a:avLst/>
          </a:prstGeom>
        </p:spPr>
      </p:pic>
      <p:pic>
        <p:nvPicPr>
          <p:cNvPr id="9" name="Picture 8" descr="CMS_logo_col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06379" cy="1203325"/>
          </a:xfrm>
          <a:prstGeom prst="rect">
            <a:avLst/>
          </a:prstGeom>
        </p:spPr>
      </p:pic>
      <p:pic>
        <p:nvPicPr>
          <p:cNvPr id="10" name="Picture 9" descr="logo-ifca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760" y="5706914"/>
            <a:ext cx="1988240" cy="1151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s-ES" dirty="0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Higgs </a:t>
            </a:r>
            <a:r>
              <a:rPr lang="en-US" sz="3600" dirty="0"/>
              <a:t>Searches</a:t>
            </a:r>
            <a:r>
              <a:rPr lang="en-US" sz="3600" dirty="0" smtClean="0"/>
              <a:t> in CMS</a:t>
            </a:r>
            <a:endParaRPr lang="en-US" sz="3600" dirty="0"/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539551" y="1273741"/>
            <a:ext cx="8071049" cy="2862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CMS works </a:t>
            </a:r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 a wide range of Higgs decay </a:t>
            </a:r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channels</a:t>
            </a:r>
            <a:r>
              <a:rPr lang="en-US" dirty="0" smtClean="0">
                <a:solidFill>
                  <a:srgbClr val="000000"/>
                </a:solidFill>
              </a:rPr>
              <a:t>, and will be producing results very </a:t>
            </a:r>
            <a:r>
              <a:rPr lang="en-US" dirty="0" smtClean="0">
                <a:solidFill>
                  <a:srgbClr val="000000"/>
                </a:solidFill>
              </a:rPr>
              <a:t>soon</a:t>
            </a:r>
            <a:endParaRPr lang="en-US" dirty="0" smtClean="0"/>
          </a:p>
          <a:p>
            <a:r>
              <a:rPr lang="en-US" b="1" dirty="0" smtClean="0">
                <a:solidFill>
                  <a:schemeClr val="accent4"/>
                </a:solidFill>
              </a:rPr>
              <a:t>gluon-gluon fusion Higgs decaying to → </a:t>
            </a:r>
            <a:r>
              <a:rPr lang="el-GR" b="1" dirty="0" smtClean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γγ</a:t>
            </a:r>
            <a:r>
              <a:rPr lang="es-ES" b="1" dirty="0" smtClean="0">
                <a:solidFill>
                  <a:schemeClr val="accent4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smtClean="0">
                <a:solidFill>
                  <a:schemeClr val="accent4"/>
                </a:solidFill>
              </a:rPr>
              <a:t>ZZ, WW</a:t>
            </a:r>
          </a:p>
          <a:p>
            <a:r>
              <a:rPr lang="en-US" dirty="0" smtClean="0"/>
              <a:t>VBF Higgs → WW/ZZ/invisible/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ττ</a:t>
            </a:r>
            <a:endParaRPr lang="en-US" dirty="0" smtClean="0"/>
          </a:p>
          <a:p>
            <a:r>
              <a:rPr lang="es-ES" dirty="0" smtClean="0"/>
              <a:t>MSSM Higgs </a:t>
            </a:r>
            <a:r>
              <a:rPr lang="es-ES" dirty="0" smtClean="0">
                <a:cs typeface="Arial" charset="0"/>
              </a:rPr>
              <a:t>→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ττ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dirty="0" smtClean="0"/>
              <a:t>Light/heavy/double charged Higgs</a:t>
            </a:r>
          </a:p>
          <a:p>
            <a:r>
              <a:rPr lang="en-US" dirty="0" smtClean="0"/>
              <a:t>+ more to come! 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0000"/>
                </a:solidFill>
              </a:rPr>
              <a:t>Public results with Monte Carlo</a:t>
            </a:r>
            <a:r>
              <a:rPr lang="en-US" dirty="0" smtClean="0"/>
              <a:t> for different center of mass energies (14-10)</a:t>
            </a:r>
          </a:p>
          <a:p>
            <a:r>
              <a:rPr lang="en-US" dirty="0" smtClean="0"/>
              <a:t>Projections for the </a:t>
            </a:r>
            <a:r>
              <a:rPr lang="en-US" b="1" dirty="0" smtClean="0"/>
              <a:t>current √</a:t>
            </a:r>
            <a:r>
              <a:rPr lang="en-US" b="1" dirty="0" err="1" smtClean="0"/>
              <a:t>s</a:t>
            </a:r>
            <a:r>
              <a:rPr lang="en-US" b="1" dirty="0" smtClean="0"/>
              <a:t> 7 and 8 </a:t>
            </a:r>
            <a:r>
              <a:rPr lang="en-US" b="1" dirty="0" err="1" smtClean="0"/>
              <a:t>TeV</a:t>
            </a:r>
            <a:r>
              <a:rPr lang="en-US" b="1" dirty="0" smtClean="0"/>
              <a:t> scenarios</a:t>
            </a:r>
            <a:r>
              <a:rPr lang="en-US" dirty="0" smtClean="0"/>
              <a:t>: </a:t>
            </a:r>
            <a:r>
              <a:rPr lang="en-US" b="1" dirty="0" smtClean="0">
                <a:solidFill>
                  <a:schemeClr val="accent6"/>
                </a:solidFill>
              </a:rPr>
              <a:t>Bayesian Exclusion Limits (95%CL)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0349E"/>
                </a:solidFill>
              </a:rPr>
              <a:t>Significance</a:t>
            </a:r>
            <a:endParaRPr lang="es-ES" b="1" dirty="0" smtClean="0"/>
          </a:p>
        </p:txBody>
      </p:sp>
      <p:sp>
        <p:nvSpPr>
          <p:cNvPr id="16" name="15 Rectángulo"/>
          <p:cNvSpPr/>
          <p:nvPr/>
        </p:nvSpPr>
        <p:spPr>
          <a:xfrm>
            <a:off x="609600" y="4690061"/>
            <a:ext cx="8001000" cy="1569660"/>
          </a:xfrm>
          <a:prstGeom prst="rect">
            <a:avLst/>
          </a:prstGeom>
          <a:solidFill>
            <a:srgbClr val="FFD7E8"/>
          </a:solidFill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Using public results at 14 </a:t>
            </a:r>
            <a:r>
              <a:rPr lang="en-US" sz="1600" dirty="0" err="1" smtClean="0"/>
              <a:t>TeV</a:t>
            </a:r>
            <a:r>
              <a:rPr lang="en-US" sz="1600" dirty="0" smtClean="0"/>
              <a:t> and more recent (not public) studies at 7 and 10 </a:t>
            </a:r>
            <a:r>
              <a:rPr lang="en-US" sz="1600" dirty="0" err="1" smtClean="0"/>
              <a:t>TeV</a:t>
            </a:r>
            <a:r>
              <a:rPr lang="en-US" sz="1600" dirty="0" smtClean="0"/>
              <a:t>. </a:t>
            </a:r>
          </a:p>
          <a:p>
            <a:r>
              <a:rPr lang="en-US" sz="1600" dirty="0" smtClean="0"/>
              <a:t>Re-scale signal and background event counts to </a:t>
            </a:r>
            <a:r>
              <a:rPr lang="en-US" sz="1600" b="1" dirty="0" smtClean="0">
                <a:solidFill>
                  <a:schemeClr val="accent3"/>
                </a:solidFill>
              </a:rPr>
              <a:t>7-8 </a:t>
            </a:r>
            <a:r>
              <a:rPr lang="en-US" sz="1600" b="1" dirty="0" err="1" smtClean="0">
                <a:solidFill>
                  <a:schemeClr val="accent3"/>
                </a:solidFill>
              </a:rPr>
              <a:t>TeV</a:t>
            </a:r>
            <a:r>
              <a:rPr lang="en-US" sz="1600" b="1" dirty="0" smtClean="0">
                <a:solidFill>
                  <a:schemeClr val="accent3"/>
                </a:solidFill>
              </a:rPr>
              <a:t> </a:t>
            </a:r>
            <a:r>
              <a:rPr lang="en-US" sz="1600" dirty="0" smtClean="0"/>
              <a:t>cross sections and integrated luminosities of </a:t>
            </a:r>
            <a:r>
              <a:rPr lang="en-US" sz="1600" b="1" dirty="0" smtClean="0">
                <a:solidFill>
                  <a:srgbClr val="9C007F"/>
                </a:solidFill>
              </a:rPr>
              <a:t>1-10 fb</a:t>
            </a:r>
            <a:r>
              <a:rPr lang="en-US" sz="1600" b="1" baseline="30000" dirty="0" smtClean="0">
                <a:solidFill>
                  <a:srgbClr val="9C007F"/>
                </a:solidFill>
              </a:rPr>
              <a:t>-1</a:t>
            </a:r>
            <a:r>
              <a:rPr lang="en-US" sz="1600" b="1" dirty="0" smtClean="0">
                <a:solidFill>
                  <a:srgbClr val="9C007F"/>
                </a:solidFill>
              </a:rPr>
              <a:t> </a:t>
            </a:r>
          </a:p>
          <a:p>
            <a:r>
              <a:rPr lang="en-US" sz="1600" dirty="0" smtClean="0"/>
              <a:t>- No corrections for acceptance at different √</a:t>
            </a:r>
            <a:r>
              <a:rPr lang="en-US" sz="1600" dirty="0" err="1" smtClean="0"/>
              <a:t>s</a:t>
            </a:r>
            <a:r>
              <a:rPr lang="en-US" sz="1600" dirty="0" smtClean="0"/>
              <a:t> or improvements in reconstruction (efficiencies, resolution)</a:t>
            </a:r>
          </a:p>
          <a:p>
            <a:pPr>
              <a:buFontTx/>
              <a:buChar char="-"/>
            </a:pPr>
            <a:r>
              <a:rPr lang="en-US" sz="1600" dirty="0" smtClean="0"/>
              <a:t>Systematic errors included (scaled with energy/luminosity)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09600" y="432072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solidFill>
                  <a:schemeClr val="accent4">
                    <a:lumMod val="75000"/>
                  </a:schemeClr>
                </a:solidFill>
              </a:rPr>
              <a:t>About</a:t>
            </a:r>
            <a:r>
              <a:rPr lang="es-ES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es-ES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4">
                    <a:lumMod val="75000"/>
                  </a:schemeClr>
                </a:solidFill>
              </a:rPr>
              <a:t>projections</a:t>
            </a:r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700808"/>
            <a:ext cx="2573337" cy="1406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707904" y="1196752"/>
            <a:ext cx="5256584" cy="482453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s-ES" sz="1800" dirty="0" err="1" smtClean="0">
                <a:cs typeface="Arial" charset="0"/>
              </a:rPr>
              <a:t>The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discovery channel </a:t>
            </a:r>
            <a:r>
              <a:rPr lang="en-US" sz="1800" dirty="0" smtClean="0">
                <a:cs typeface="Arial" charset="0"/>
              </a:rPr>
              <a:t>for a SM Higgs boson in a wide mass  range in the LHC</a:t>
            </a:r>
          </a:p>
          <a:p>
            <a:pPr>
              <a:lnSpc>
                <a:spcPct val="90000"/>
              </a:lnSpc>
            </a:pPr>
            <a:endParaRPr lang="es-ES" sz="18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s-ES" sz="18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s-ES" sz="18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sz="1800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sz="1800" dirty="0" smtClean="0">
                <a:cs typeface="Arial" charset="0"/>
              </a:rPr>
              <a:t>Branching ratio close to 1 in </a:t>
            </a:r>
          </a:p>
          <a:p>
            <a:pPr algn="ctr">
              <a:lnSpc>
                <a:spcPct val="90000"/>
              </a:lnSpc>
              <a:buNone/>
            </a:pP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	2m</a:t>
            </a:r>
            <a:r>
              <a:rPr lang="en-US" sz="1800" b="1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W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&lt; </a:t>
            </a:r>
            <a:r>
              <a:rPr lang="en-US" sz="1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m</a:t>
            </a:r>
            <a:r>
              <a:rPr lang="en-US" sz="1800" b="1" baseline="-25000" dirty="0" err="1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H</a:t>
            </a:r>
            <a:r>
              <a:rPr lang="en-US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 &lt; 2m</a:t>
            </a:r>
            <a:r>
              <a:rPr lang="en-US" sz="1800" b="1" baseline="-25000" dirty="0" smtClean="0"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Z</a:t>
            </a:r>
            <a:r>
              <a:rPr lang="en-US" sz="1800" dirty="0" smtClean="0">
                <a:cs typeface="Arial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s-ES" sz="1800" dirty="0" smtClean="0">
                <a:cs typeface="Arial" charset="0"/>
              </a:rPr>
              <a:t>Clear </a:t>
            </a:r>
            <a:r>
              <a:rPr lang="es-ES" sz="1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experimental </a:t>
            </a:r>
            <a:r>
              <a:rPr lang="es-ES" sz="18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signature</a:t>
            </a:r>
            <a:r>
              <a:rPr lang="es-ES" sz="1800" dirty="0" smtClean="0">
                <a:cs typeface="Arial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>
                <a:cs typeface="Arial" charset="0"/>
              </a:rPr>
              <a:t>2 </a:t>
            </a:r>
            <a:r>
              <a:rPr lang="es-ES" sz="1800" dirty="0" err="1" smtClean="0">
                <a:cs typeface="Arial" charset="0"/>
              </a:rPr>
              <a:t>high</a:t>
            </a:r>
            <a:r>
              <a:rPr lang="es-ES" sz="1800" dirty="0" smtClean="0">
                <a:cs typeface="Arial" charset="0"/>
              </a:rPr>
              <a:t> PT </a:t>
            </a:r>
            <a:r>
              <a:rPr lang="es-ES" sz="1800" dirty="0" err="1" smtClean="0">
                <a:cs typeface="Arial" charset="0"/>
              </a:rPr>
              <a:t>leptons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with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opposite</a:t>
            </a:r>
            <a:r>
              <a:rPr lang="es-ES" sz="1800" dirty="0" smtClean="0">
                <a:cs typeface="Arial" charset="0"/>
              </a:rPr>
              <a:t> </a:t>
            </a:r>
            <a:r>
              <a:rPr lang="es-ES" sz="1800" dirty="0" err="1" smtClean="0">
                <a:cs typeface="Arial" charset="0"/>
              </a:rPr>
              <a:t>charge</a:t>
            </a:r>
            <a:r>
              <a:rPr lang="es-ES" sz="1800" dirty="0" smtClean="0">
                <a:cs typeface="Arial" charset="0"/>
              </a:rPr>
              <a:t> and a </a:t>
            </a:r>
            <a:r>
              <a:rPr lang="en-AU" sz="1800" b="1" dirty="0" smtClean="0">
                <a:solidFill>
                  <a:schemeClr val="accent3"/>
                </a:solidFill>
              </a:rPr>
              <a:t>small transverse opening angle </a:t>
            </a:r>
            <a:r>
              <a:rPr lang="en-AU" sz="1800" dirty="0" smtClean="0"/>
              <a:t>(spin correlations)</a:t>
            </a:r>
          </a:p>
          <a:p>
            <a:pPr lvl="1">
              <a:lnSpc>
                <a:spcPct val="90000"/>
              </a:lnSpc>
            </a:pPr>
            <a:endParaRPr lang="en-AU" sz="1800" dirty="0" smtClean="0"/>
          </a:p>
          <a:p>
            <a:pPr lvl="1">
              <a:lnSpc>
                <a:spcPct val="90000"/>
              </a:lnSpc>
            </a:pPr>
            <a:endParaRPr lang="en-AU" sz="1800" dirty="0" smtClean="0">
              <a:cs typeface="Arial" charset="0"/>
            </a:endParaRPr>
          </a:p>
          <a:p>
            <a:pPr lvl="1">
              <a:lnSpc>
                <a:spcPct val="90000"/>
              </a:lnSpc>
            </a:pPr>
            <a:endParaRPr lang="es-ES" sz="1800" dirty="0" smtClean="0">
              <a:cs typeface="Arial" charset="0"/>
            </a:endParaRPr>
          </a:p>
          <a:p>
            <a:pPr lvl="1">
              <a:lnSpc>
                <a:spcPct val="90000"/>
              </a:lnSpc>
            </a:pPr>
            <a:r>
              <a:rPr lang="es-ES" sz="1800" dirty="0" err="1" smtClean="0">
                <a:cs typeface="Arial" charset="0"/>
              </a:rPr>
              <a:t>Missing</a:t>
            </a:r>
            <a:r>
              <a:rPr lang="es-ES" sz="1800" dirty="0" smtClean="0">
                <a:cs typeface="Arial" charset="0"/>
              </a:rPr>
              <a:t> ET</a:t>
            </a:r>
          </a:p>
          <a:p>
            <a:pPr lvl="1"/>
            <a:r>
              <a:rPr lang="en-AU" sz="1800" dirty="0" smtClean="0"/>
              <a:t>No jets (GF) or two forward jets </a:t>
            </a:r>
            <a:br>
              <a:rPr lang="en-AU" sz="1800" dirty="0" smtClean="0"/>
            </a:br>
            <a:r>
              <a:rPr lang="en-AU" sz="1800" dirty="0" smtClean="0"/>
              <a:t>with rapidity gap (VBF)</a:t>
            </a:r>
            <a:endParaRPr lang="en-AU" sz="1800" dirty="0"/>
          </a:p>
        </p:txBody>
      </p:sp>
      <p:pic>
        <p:nvPicPr>
          <p:cNvPr id="8" name="7 Imagen" descr="hww160_rphi_w.png"/>
          <p:cNvPicPr>
            <a:picLocks noChangeAspect="1"/>
          </p:cNvPicPr>
          <p:nvPr/>
        </p:nvPicPr>
        <p:blipFill>
          <a:blip r:embed="rId3" cstate="print"/>
          <a:srcRect t="6304"/>
          <a:stretch>
            <a:fillRect/>
          </a:stretch>
        </p:blipFill>
        <p:spPr>
          <a:xfrm>
            <a:off x="323528" y="1052736"/>
            <a:ext cx="3288146" cy="3456384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cs typeface="Times New Roman" pitchFamily="18" charset="0"/>
              </a:rPr>
              <a:t>SM H </a:t>
            </a:r>
            <a:r>
              <a:rPr lang="es-ES" dirty="0" smtClean="0">
                <a:ea typeface="Arial Unicode MS"/>
                <a:cs typeface="Times New Roman" pitchFamily="18" charset="0"/>
              </a:rPr>
              <a:t>→ WW* → 2l2</a:t>
            </a:r>
            <a:r>
              <a:rPr lang="el-GR" dirty="0" smtClean="0">
                <a:ea typeface="Arial Unicode MS"/>
                <a:cs typeface="Times New Roman" pitchFamily="18" charset="0"/>
              </a:rPr>
              <a:t>ν</a:t>
            </a:r>
            <a:endParaRPr lang="en-US" dirty="0">
              <a:cs typeface="Times New Roman" pitchFamily="18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4" cstate="print">
            <a:alphaModFix/>
            <a:lum/>
          </a:blip>
          <a:srcRect/>
          <a:stretch>
            <a:fillRect/>
          </a:stretch>
        </p:blipFill>
        <p:spPr>
          <a:xfrm>
            <a:off x="4716016" y="4873365"/>
            <a:ext cx="3362714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323528" y="4509120"/>
            <a:ext cx="3312368" cy="1800200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Backgrounds</a:t>
            </a:r>
            <a:r>
              <a:rPr lang="es-ES_tradnl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r>
              <a:rPr lang="en-US" dirty="0" smtClean="0"/>
              <a:t>Real or </a:t>
            </a:r>
            <a:r>
              <a:rPr lang="en-US" dirty="0"/>
              <a:t>fake </a:t>
            </a:r>
            <a:r>
              <a:rPr lang="en-US" dirty="0" smtClean="0"/>
              <a:t>multi-lepton </a:t>
            </a:r>
            <a:r>
              <a:rPr lang="en-US" dirty="0"/>
              <a:t>final states + missing ET:</a:t>
            </a:r>
          </a:p>
          <a:p>
            <a:r>
              <a:rPr lang="en-US" i="1" dirty="0" smtClean="0"/>
              <a:t>‘irreducible’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WW 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(WZ,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ZZ),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ttbar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</a:t>
            </a:r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tW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),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Drell-yan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W+jets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  <a:endParaRPr lang="es-ES_tradnl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>
                <a:cs typeface="Times New Roman" pitchFamily="18" charset="0"/>
              </a:rPr>
              <a:t>SM H </a:t>
            </a:r>
            <a:r>
              <a:rPr lang="es-ES" dirty="0" smtClean="0">
                <a:ea typeface="Arial Unicode MS"/>
                <a:cs typeface="Times New Roman" pitchFamily="18" charset="0"/>
              </a:rPr>
              <a:t>→ WW* → 2l2</a:t>
            </a:r>
            <a:r>
              <a:rPr lang="el-GR" dirty="0" smtClean="0">
                <a:ea typeface="Arial Unicode MS"/>
                <a:cs typeface="Times New Roman" pitchFamily="18" charset="0"/>
              </a:rPr>
              <a:t>ν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5257800" y="1143000"/>
            <a:ext cx="3744416" cy="3168352"/>
            <a:chOff x="3061" y="2206"/>
            <a:chExt cx="2313" cy="2114"/>
          </a:xfrm>
        </p:grpSpPr>
        <p:pic>
          <p:nvPicPr>
            <p:cNvPr id="8" name="Picture 2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61" y="2206"/>
              <a:ext cx="2313" cy="2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 Box 23"/>
            <p:cNvSpPr txBox="1">
              <a:spLocks noChangeArrowheads="1"/>
            </p:cNvSpPr>
            <p:nvPr/>
          </p:nvSpPr>
          <p:spPr bwMode="auto">
            <a:xfrm>
              <a:off x="3288" y="2387"/>
              <a:ext cx="108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ES" sz="1200" b="1" dirty="0"/>
                <a:t>CMS PAS HIG-08-006</a:t>
              </a:r>
              <a:endParaRPr lang="es-ES" sz="1200" dirty="0"/>
            </a:p>
          </p:txBody>
        </p:sp>
      </p:grpSp>
      <p:sp>
        <p:nvSpPr>
          <p:cNvPr id="11" name="10 Rectángulo"/>
          <p:cNvSpPr/>
          <p:nvPr/>
        </p:nvSpPr>
        <p:spPr>
          <a:xfrm>
            <a:off x="304800" y="1414273"/>
            <a:ext cx="4942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ee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mm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m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final 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states</a:t>
            </a:r>
            <a:endParaRPr lang="es-E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 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mass</a:t>
            </a:r>
            <a:r>
              <a:rPr lang="es-E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peak</a:t>
            </a:r>
            <a:endParaRPr lang="es-ES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0"/>
            <a:r>
              <a:rPr lang="en-AU" dirty="0" smtClean="0"/>
              <a:t>Good </a:t>
            </a:r>
            <a:r>
              <a:rPr lang="en-AU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knowledge of backgrounds </a:t>
            </a:r>
            <a:r>
              <a:rPr lang="en-AU" dirty="0" smtClean="0"/>
              <a:t>mandatory (control regions &amp; data-driven methods)</a:t>
            </a:r>
            <a:endParaRPr lang="en-US" dirty="0" smtClean="0"/>
          </a:p>
          <a:p>
            <a:pPr lvl="0"/>
            <a:r>
              <a:rPr lang="en-US" dirty="0" smtClean="0"/>
              <a:t>Sequential cuts</a:t>
            </a:r>
          </a:p>
          <a:p>
            <a:pPr lvl="0"/>
            <a:r>
              <a:rPr lang="es-ES" dirty="0" smtClean="0"/>
              <a:t>Multivariate approach</a:t>
            </a:r>
          </a:p>
          <a:p>
            <a:r>
              <a:rPr lang="es-ES" i="1" dirty="0" smtClean="0"/>
              <a:t>H+0j </a:t>
            </a:r>
            <a:r>
              <a:rPr lang="es-ES" dirty="0" smtClean="0"/>
              <a:t>(+ independent VBF analysis)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 rot="10800000" flipV="1">
            <a:off x="5453604" y="4981239"/>
            <a:ext cx="3429000" cy="1077218"/>
          </a:xfrm>
          <a:prstGeom prst="rect">
            <a:avLst/>
          </a:prstGeom>
          <a:solidFill>
            <a:schemeClr val="accent1">
              <a:lumMod val="20000"/>
              <a:lumOff val="80000"/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7 </a:t>
            </a:r>
            <a:r>
              <a:rPr kumimoji="0" lang="en-US" sz="16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TeV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s-ES" sz="1600" dirty="0" smtClean="0"/>
              <a:t>∫</a:t>
            </a:r>
            <a:r>
              <a:rPr lang="es-ES" sz="1600" dirty="0" err="1" smtClean="0"/>
              <a:t>Ldt</a:t>
            </a:r>
            <a:r>
              <a:rPr lang="es-ES" sz="1600" dirty="0" smtClean="0"/>
              <a:t> =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1fb</a:t>
            </a:r>
            <a:r>
              <a:rPr kumimoji="0" lang="en-US" sz="1600" b="1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-1</a:t>
            </a:r>
            <a:r>
              <a:rPr lang="en-US" sz="1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(projection)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Exclusion 95%CL:  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150&lt;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1600" b="1" baseline="-25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&lt;185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lang="en-US" sz="1600" b="1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Discovery level sensitivity </a:t>
            </a:r>
            <a:r>
              <a:rPr lang="en-US" sz="1600" dirty="0" smtClean="0"/>
              <a:t>(~5σ) : 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160&lt;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1600" b="1" baseline="-25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&lt;170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4" name="Group 18"/>
          <p:cNvGrpSpPr/>
          <p:nvPr/>
        </p:nvGrpSpPr>
        <p:grpSpPr>
          <a:xfrm>
            <a:off x="0" y="3733800"/>
            <a:ext cx="5453604" cy="2895600"/>
            <a:chOff x="0" y="4038600"/>
            <a:chExt cx="5453604" cy="2438400"/>
          </a:xfrm>
        </p:grpSpPr>
        <p:pic>
          <p:nvPicPr>
            <p:cNvPr id="15" name="10 Imagen" descr="HWW_Exclusion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800" y="4038600"/>
              <a:ext cx="3243804" cy="2438400"/>
            </a:xfrm>
            <a:prstGeom prst="rect">
              <a:avLst/>
            </a:prstGeom>
          </p:spPr>
        </p:pic>
        <p:pic>
          <p:nvPicPr>
            <p:cNvPr id="17" name="Picture 16" descr="HWW_Significance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38600"/>
              <a:ext cx="2362200" cy="2269565"/>
            </a:xfrm>
            <a:prstGeom prst="rect">
              <a:avLst/>
            </a:prstGeom>
          </p:spPr>
        </p:pic>
      </p:grpSp>
      <p:sp>
        <p:nvSpPr>
          <p:cNvPr id="18" name="11 Rectángulo"/>
          <p:cNvSpPr/>
          <p:nvPr/>
        </p:nvSpPr>
        <p:spPr>
          <a:xfrm>
            <a:off x="381000" y="6248400"/>
            <a:ext cx="1543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AN 2010/008</a:t>
            </a:r>
            <a:endParaRPr lang="es-E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SM H </a:t>
            </a:r>
            <a:r>
              <a:rPr lang="es-ES" dirty="0" smtClean="0">
                <a:latin typeface="Arial Unicode MS"/>
                <a:ea typeface="Arial Unicode MS"/>
                <a:cs typeface="Arial Unicode MS"/>
              </a:rPr>
              <a:t>→ ZZ*→ 4l</a:t>
            </a:r>
            <a:endParaRPr lang="en-US" dirty="0"/>
          </a:p>
        </p:txBody>
      </p:sp>
      <p:pic>
        <p:nvPicPr>
          <p:cNvPr id="7" name="6 Marcador de contenido" descr="hzz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431608"/>
            <a:ext cx="3292350" cy="3082345"/>
          </a:xfrm>
        </p:spPr>
      </p:pic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3700008" y="1431608"/>
            <a:ext cx="516157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‘Golden’ Higgs decay</a:t>
            </a:r>
            <a:r>
              <a:rPr lang="en-US" dirty="0"/>
              <a:t>: </a:t>
            </a:r>
            <a:endParaRPr lang="en-US" dirty="0" smtClean="0"/>
          </a:p>
          <a:p>
            <a:r>
              <a:rPr lang="en-US" dirty="0" smtClean="0"/>
              <a:t>experimentally </a:t>
            </a:r>
            <a:r>
              <a:rPr lang="en-US" dirty="0"/>
              <a:t>cleanest signature for </a:t>
            </a:r>
            <a:r>
              <a:rPr lang="en-US" dirty="0" smtClean="0"/>
              <a:t>discovery</a:t>
            </a:r>
          </a:p>
          <a:p>
            <a:r>
              <a:rPr lang="en-US" b="1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Narrow 4-lepton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invariant </a:t>
            </a:r>
            <a:r>
              <a:rPr lang="en-US" b="1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mass peak</a:t>
            </a:r>
            <a:r>
              <a:rPr lang="en-US" dirty="0"/>
              <a:t> on top of a smooth </a:t>
            </a:r>
            <a:r>
              <a:rPr lang="en-US" dirty="0" smtClean="0"/>
              <a:t>background</a:t>
            </a:r>
          </a:p>
          <a:p>
            <a:r>
              <a:rPr lang="es-ES" dirty="0" smtClean="0"/>
              <a:t>Wide mass range</a:t>
            </a:r>
          </a:p>
          <a:p>
            <a:endParaRPr lang="en-US" dirty="0" smtClean="0"/>
          </a:p>
          <a:p>
            <a:r>
              <a:rPr lang="en-US" u="sng" dirty="0"/>
              <a:t>Challenge:</a:t>
            </a:r>
            <a:r>
              <a:rPr lang="en-US" dirty="0"/>
              <a:t> </a:t>
            </a:r>
            <a:r>
              <a:rPr lang="en-US" dirty="0" err="1"/>
              <a:t>m</a:t>
            </a:r>
            <a:r>
              <a:rPr lang="en-US" baseline="-25000" dirty="0" err="1"/>
              <a:t>H</a:t>
            </a:r>
            <a:r>
              <a:rPr lang="en-US" dirty="0"/>
              <a:t> between 120 and 150 </a:t>
            </a:r>
            <a:endParaRPr lang="en-US" dirty="0" smtClean="0"/>
          </a:p>
          <a:p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 of the Z’s 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off-shell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14" name="Rectangle 9"/>
          <p:cNvSpPr txBox="1">
            <a:spLocks noChangeArrowheads="1"/>
          </p:cNvSpPr>
          <p:nvPr/>
        </p:nvSpPr>
        <p:spPr>
          <a:xfrm>
            <a:off x="5230466" y="4081905"/>
            <a:ext cx="3559868" cy="86409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Backgrounds</a:t>
            </a:r>
            <a:r>
              <a:rPr kumimoji="0" lang="es-E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Irreducible: </a:t>
            </a:r>
            <a:r>
              <a:rPr kumimoji="0" lang="es-E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ZZ*</a:t>
            </a:r>
            <a:r>
              <a:rPr kumimoji="0" lang="es-E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s-E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dominant</a:t>
            </a:r>
            <a:endParaRPr kumimoji="0" lang="es-ES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Reducible: </a:t>
            </a:r>
            <a:r>
              <a:rPr kumimoji="0" lang="es-E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Zbb</a:t>
            </a:r>
            <a:r>
              <a:rPr kumimoji="0" lang="es-E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s-E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tt</a:t>
            </a:r>
            <a:r>
              <a:rPr kumimoji="0" lang="es-E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ZW, Z + X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304800" y="4513953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dirty="0" smtClean="0"/>
              <a:t>2 pairs of same flavour, opposite-sign leptons </a:t>
            </a:r>
          </a:p>
          <a:p>
            <a:pPr lvl="0"/>
            <a:r>
              <a:rPr lang="en-AU" dirty="0" smtClean="0"/>
              <a:t>(</a:t>
            </a:r>
            <a:r>
              <a:rPr lang="en-AU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4e, 4µ, 2e2µ</a:t>
            </a:r>
            <a:r>
              <a:rPr lang="en-AU" dirty="0" smtClean="0"/>
              <a:t>)</a:t>
            </a:r>
          </a:p>
          <a:p>
            <a:pPr lvl="0"/>
            <a:r>
              <a:rPr lang="en-AU" dirty="0" smtClean="0"/>
              <a:t>H mass reconstruction</a:t>
            </a:r>
          </a:p>
          <a:p>
            <a:pPr lvl="0"/>
            <a:r>
              <a:rPr lang="en-AU" dirty="0" smtClean="0"/>
              <a:t>Lepton isolation &amp; impact parameter cuts</a:t>
            </a:r>
          </a:p>
          <a:p>
            <a:pPr lvl="0"/>
            <a:r>
              <a:rPr lang="en-AU" dirty="0" smtClean="0"/>
              <a:t>Background estimation by fit on sidebands</a:t>
            </a:r>
            <a:endParaRPr lang="en-AU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rcRect t="4544" r="58145"/>
          <a:stretch>
            <a:fillRect/>
          </a:stretch>
        </p:blipFill>
        <p:spPr>
          <a:xfrm>
            <a:off x="252135" y="1428834"/>
            <a:ext cx="3594929" cy="37235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ZZ candidate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1F329-7A06-F249-AF00-A5FC8A1C1D0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63" y="4999991"/>
            <a:ext cx="3994686" cy="14884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42504" t="8451"/>
          <a:stretch>
            <a:fillRect/>
          </a:stretch>
        </p:blipFill>
        <p:spPr>
          <a:xfrm>
            <a:off x="3847064" y="1428834"/>
            <a:ext cx="4938318" cy="3571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27300" y="5377175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9C007F"/>
                </a:solidFill>
              </a:rPr>
              <a:t>First ZZ → </a:t>
            </a:r>
            <a:r>
              <a:rPr lang="en-US" b="1" dirty="0" err="1" smtClean="0">
                <a:solidFill>
                  <a:srgbClr val="9C007F"/>
                </a:solidFill>
              </a:rPr>
              <a:t>μμμμ</a:t>
            </a:r>
            <a:r>
              <a:rPr lang="en-US" b="1" dirty="0" smtClean="0">
                <a:solidFill>
                  <a:srgbClr val="9C007F"/>
                </a:solidFill>
              </a:rPr>
              <a:t> candidate</a:t>
            </a:r>
          </a:p>
          <a:p>
            <a:r>
              <a:rPr lang="en-US" b="1" dirty="0" smtClean="0">
                <a:solidFill>
                  <a:srgbClr val="9C007F"/>
                </a:solidFill>
              </a:rPr>
              <a:t>Recorded by CMS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7"/>
          <p:cNvGrpSpPr/>
          <p:nvPr/>
        </p:nvGrpSpPr>
        <p:grpSpPr>
          <a:xfrm>
            <a:off x="457200" y="1130134"/>
            <a:ext cx="8239935" cy="2672245"/>
            <a:chOff x="0" y="762000"/>
            <a:chExt cx="8534400" cy="30403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2600" y="838200"/>
              <a:ext cx="2971800" cy="284534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rcRect r="4878"/>
            <a:stretch>
              <a:fillRect/>
            </a:stretch>
          </p:blipFill>
          <p:spPr>
            <a:xfrm>
              <a:off x="2667000" y="838200"/>
              <a:ext cx="2971800" cy="286192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rcRect r="9524"/>
            <a:stretch>
              <a:fillRect/>
            </a:stretch>
          </p:blipFill>
          <p:spPr>
            <a:xfrm>
              <a:off x="0" y="762000"/>
              <a:ext cx="2895600" cy="3040380"/>
            </a:xfrm>
            <a:prstGeom prst="rect">
              <a:avLst/>
            </a:prstGeom>
          </p:spPr>
        </p:pic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SM H </a:t>
            </a:r>
            <a:r>
              <a:rPr lang="es-ES" dirty="0" smtClean="0">
                <a:latin typeface="Arial Unicode MS"/>
                <a:ea typeface="Arial Unicode MS"/>
                <a:cs typeface="Arial Unicode MS"/>
              </a:rPr>
              <a:t>→ ZZ*→ 4l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 dirty="0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 rot="10800000" flipV="1">
            <a:off x="4572000" y="3902332"/>
            <a:ext cx="4320480" cy="1846659"/>
          </a:xfrm>
          <a:prstGeom prst="rect">
            <a:avLst/>
          </a:prstGeom>
          <a:solidFill>
            <a:srgbClr val="FFD7E8">
              <a:alpha val="6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7 </a:t>
            </a:r>
            <a:r>
              <a:rPr kumimoji="0" lang="en-US" sz="16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TeV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s-ES" sz="1600" dirty="0" smtClean="0"/>
              <a:t>∫</a:t>
            </a:r>
            <a:r>
              <a:rPr lang="es-ES" sz="1600" dirty="0" err="1" smtClean="0"/>
              <a:t>Ldt</a:t>
            </a:r>
            <a:r>
              <a:rPr lang="es-ES" sz="1600" dirty="0" smtClean="0"/>
              <a:t> =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1fb</a:t>
            </a:r>
            <a:r>
              <a:rPr kumimoji="0" lang="en-US" sz="1600" b="1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-1</a:t>
            </a:r>
            <a:r>
              <a:rPr lang="en-US" sz="1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(projection)</a:t>
            </a:r>
            <a:endParaRPr lang="en-US" sz="1600" dirty="0" smtClean="0"/>
          </a:p>
          <a:p>
            <a:r>
              <a:rPr lang="en-US" sz="1600" dirty="0" smtClean="0"/>
              <a:t>The SM Higgs boson cannot be excluded anywhere in the entire mass range.</a:t>
            </a:r>
          </a:p>
          <a:p>
            <a:r>
              <a:rPr lang="en-US" sz="1600" dirty="0" smtClean="0"/>
              <a:t>In the 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generation model* the Higgs boson with a mass:</a:t>
            </a:r>
          </a:p>
          <a:p>
            <a:r>
              <a:rPr lang="en-US" sz="1600" dirty="0" smtClean="0"/>
              <a:t>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1600" b="1" baseline="-25000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&lt;400 </a:t>
            </a:r>
            <a:r>
              <a:rPr lang="en-US" sz="1600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GeV</a:t>
            </a:r>
            <a:r>
              <a:rPr lang="en-U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1600" dirty="0" smtClean="0"/>
              <a:t>would be excluded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5800" y="5791200"/>
            <a:ext cx="4396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 smtClean="0"/>
              <a:t>* An extra doublet of quarks would make the </a:t>
            </a:r>
            <a:r>
              <a:rPr lang="en-US" sz="1200" i="1" dirty="0" err="1" smtClean="0"/>
              <a:t>gg→H</a:t>
            </a:r>
            <a:r>
              <a:rPr lang="en-US" sz="1200" i="1" dirty="0" smtClean="0"/>
              <a:t> production rate ~9 times larger, regardless of how massive the </a:t>
            </a:r>
            <a:r>
              <a:rPr lang="en-US" sz="1200" i="1" dirty="0" err="1" smtClean="0"/>
              <a:t>the</a:t>
            </a:r>
            <a:r>
              <a:rPr lang="en-US" sz="1200" i="1" dirty="0" smtClean="0"/>
              <a:t> two extra quarks might be.</a:t>
            </a:r>
            <a:endParaRPr lang="en-US" b="1" i="1" dirty="0" smtClean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2" name="Content Placeholder 11" descr="HZZ_ExclusionB.gif"/>
          <p:cNvPicPr>
            <a:picLocks noGrp="1" noChangeAspect="1"/>
          </p:cNvPicPr>
          <p:nvPr>
            <p:ph idx="1"/>
          </p:nvPr>
        </p:nvPicPr>
        <p:blipFill>
          <a:blip r:embed="rId5" cstate="print"/>
          <a:srcRect l="5544" r="-3152" b="2960"/>
          <a:stretch>
            <a:fillRect/>
          </a:stretch>
        </p:blipFill>
        <p:spPr>
          <a:xfrm>
            <a:off x="228600" y="3581400"/>
            <a:ext cx="4267200" cy="3048000"/>
          </a:xfrm>
        </p:spPr>
      </p:pic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6747766" y="853135"/>
            <a:ext cx="176293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400" b="1" dirty="0"/>
              <a:t>CMS PAS HIG-08-</a:t>
            </a:r>
            <a:r>
              <a:rPr lang="es-ES" sz="1400" b="1" dirty="0" smtClean="0"/>
              <a:t>003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25 Imagen" descr="Hgg_Exclus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150628"/>
            <a:ext cx="3886200" cy="2584152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SM H </a:t>
            </a:r>
            <a:r>
              <a:rPr lang="es-ES" dirty="0" smtClean="0">
                <a:latin typeface="Arial Unicode MS"/>
                <a:ea typeface="Arial Unicode MS"/>
                <a:cs typeface="Arial Unicode MS"/>
              </a:rPr>
              <a:t>→ </a:t>
            </a:r>
            <a:r>
              <a:rPr lang="el-GR" dirty="0" smtClean="0">
                <a:latin typeface="Book Antiqua"/>
                <a:ea typeface="Arial Unicode MS"/>
                <a:cs typeface="Arial Unicode MS"/>
              </a:rPr>
              <a:t>γγ</a:t>
            </a:r>
            <a:endParaRPr lang="en-US" dirty="0"/>
          </a:p>
        </p:txBody>
      </p:sp>
      <p:pic>
        <p:nvPicPr>
          <p:cNvPr id="7" name="6 Marcador de contenido" descr="hgamma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066800"/>
            <a:ext cx="1896470" cy="1969047"/>
          </a:xfrm>
        </p:spPr>
      </p:pic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</a:t>
            </a:r>
            <a:r>
              <a:rPr lang="en-US" dirty="0" err="1" smtClean="0"/>
              <a:t>González</a:t>
            </a:r>
            <a:r>
              <a:rPr lang="en-US" dirty="0" smtClean="0"/>
              <a:t> </a:t>
            </a:r>
            <a:r>
              <a:rPr lang="en-US" dirty="0" err="1" smtClean="0"/>
              <a:t>Suárez</a:t>
            </a:r>
            <a:r>
              <a:rPr lang="en-US" dirty="0" smtClean="0"/>
              <a:t>, 9/9/2010</a:t>
            </a:r>
            <a:endParaRPr lang="en-US" dirty="0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2364014" y="1066800"/>
            <a:ext cx="446449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" dirty="0" err="1"/>
              <a:t>Promising</a:t>
            </a:r>
            <a:r>
              <a:rPr lang="es-ES" dirty="0"/>
              <a:t> </a:t>
            </a:r>
            <a:r>
              <a:rPr lang="es-ES" dirty="0" err="1"/>
              <a:t>channel</a:t>
            </a:r>
            <a:r>
              <a:rPr lang="es-ES" dirty="0"/>
              <a:t> </a:t>
            </a:r>
            <a:r>
              <a:rPr lang="es-ES" dirty="0" smtClean="0"/>
              <a:t>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low</a:t>
            </a:r>
            <a:r>
              <a:rPr lang="es-E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mass</a:t>
            </a:r>
            <a:r>
              <a:rPr lang="es-E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s-ES" b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range</a:t>
            </a:r>
            <a:r>
              <a:rPr lang="es-ES" dirty="0"/>
              <a:t> </a:t>
            </a:r>
            <a:r>
              <a:rPr lang="es-ES" dirty="0" smtClean="0"/>
              <a:t> </a:t>
            </a:r>
          </a:p>
          <a:p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s-E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110 &lt; m</a:t>
            </a:r>
            <a:r>
              <a:rPr lang="es-ES" b="1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lang="es-E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&lt; 140 GeV)</a:t>
            </a:r>
            <a:r>
              <a:rPr lang="es-E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r>
              <a:rPr lang="es-E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Clear signature:</a:t>
            </a:r>
          </a:p>
          <a:p>
            <a:pPr lvl="1">
              <a:buFontTx/>
              <a:buChar char="-"/>
            </a:pPr>
            <a:r>
              <a:rPr lang="es-ES" dirty="0" smtClean="0"/>
              <a:t>2 High E</a:t>
            </a:r>
            <a:r>
              <a:rPr lang="es-ES" baseline="-25000" dirty="0" smtClean="0"/>
              <a:t>T</a:t>
            </a:r>
            <a:r>
              <a:rPr lang="es-ES" dirty="0" smtClean="0"/>
              <a:t> isolated photons</a:t>
            </a:r>
          </a:p>
          <a:p>
            <a:pPr lvl="1">
              <a:buFontTx/>
              <a:buChar char="-"/>
            </a:pPr>
            <a:r>
              <a:rPr lang="es-E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Mass peak</a:t>
            </a:r>
          </a:p>
          <a:p>
            <a:r>
              <a:rPr lang="es-ES" dirty="0" smtClean="0"/>
              <a:t>Small Branching ratio, </a:t>
            </a:r>
          </a:p>
          <a:p>
            <a:r>
              <a:rPr lang="es-E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Luminosity analysis</a:t>
            </a:r>
          </a:p>
          <a:p>
            <a:endParaRPr lang="es-ES" b="1" dirty="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6" name="Picture 19" descr="Figure_002-0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1882" y="1295401"/>
            <a:ext cx="2466798" cy="2362200"/>
          </a:xfrm>
          <a:prstGeom prst="rect">
            <a:avLst/>
          </a:prstGeom>
          <a:noFill/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304800" y="3195936"/>
            <a:ext cx="2590800" cy="923330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_tradnl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Backgrounds</a:t>
            </a:r>
            <a:r>
              <a:rPr lang="es-ES_tradnl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gg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, </a:t>
            </a:r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gg</a:t>
            </a:r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+jets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(irreducible)</a:t>
            </a:r>
          </a:p>
          <a:p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</a:rPr>
              <a:t>g</a:t>
            </a:r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+jets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jets, DY</a:t>
            </a:r>
            <a:endParaRPr lang="es-ES" b="1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3886200" y="3657601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Background  assessed from data sidebands</a:t>
            </a:r>
          </a:p>
          <a:p>
            <a:r>
              <a:rPr lang="es-ES" dirty="0" smtClean="0"/>
              <a:t>Cut-based analysis &amp; Event-by-event kinematical Likelihood Ratio</a:t>
            </a:r>
          </a:p>
          <a:p>
            <a:endParaRPr lang="en-US" dirty="0" smtClean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7848600" y="1066800"/>
            <a:ext cx="1066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400" b="1" dirty="0"/>
              <a:t>CMS</a:t>
            </a:r>
            <a:r>
              <a:rPr lang="es-ES" sz="1400" b="1" dirty="0" smtClean="0"/>
              <a:t> PTDR</a:t>
            </a:r>
            <a:endParaRPr lang="es-ES" sz="1400" dirty="0"/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 rot="10800000" flipV="1">
            <a:off x="3886200" y="4648200"/>
            <a:ext cx="4876800" cy="1323439"/>
          </a:xfrm>
          <a:prstGeom prst="rect">
            <a:avLst/>
          </a:prstGeom>
          <a:solidFill>
            <a:srgbClr val="FFD7E8">
              <a:alpha val="6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7 </a:t>
            </a:r>
            <a:r>
              <a:rPr kumimoji="0" lang="en-US" sz="1600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TeV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s-ES" sz="1600" dirty="0" smtClean="0"/>
              <a:t>∫</a:t>
            </a:r>
            <a:r>
              <a:rPr lang="es-ES" sz="1600" dirty="0" err="1" smtClean="0"/>
              <a:t>Ldt</a:t>
            </a:r>
            <a:r>
              <a:rPr lang="es-ES" sz="1600" dirty="0" smtClean="0"/>
              <a:t> =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1fb</a:t>
            </a:r>
            <a:r>
              <a:rPr kumimoji="0" lang="en-US" sz="1600" b="1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-1</a:t>
            </a:r>
            <a:r>
              <a:rPr lang="en-US" sz="1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(projection)</a:t>
            </a:r>
            <a:endParaRPr lang="en-US" sz="16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/>
              <a:t>The SM Higgs boson cannot be excluded anywhere in the mass range.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/>
              <a:t>A fermio-phobic Higgs* with</a:t>
            </a:r>
            <a:r>
              <a:rPr lang="es-E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</a:t>
            </a:r>
            <a:r>
              <a:rPr lang="es-ES" sz="1600" b="1" baseline="-25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</a:t>
            </a:r>
            <a:r>
              <a:rPr lang="es-ES" sz="1600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&lt;110 GeV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s-ES" sz="1600" dirty="0" smtClean="0"/>
              <a:t>would be excluded</a:t>
            </a:r>
            <a:endParaRPr lang="en-US" sz="16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3657600" y="6019800"/>
            <a:ext cx="502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200" i="1" dirty="0" smtClean="0"/>
              <a:t>*</a:t>
            </a:r>
            <a:r>
              <a:rPr lang="es-ES" sz="1200" i="1" dirty="0" err="1" smtClean="0"/>
              <a:t>The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limit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on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the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anomalous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production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is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expected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to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be</a:t>
            </a:r>
            <a:r>
              <a:rPr lang="es-ES" sz="1200" i="1" dirty="0" smtClean="0"/>
              <a:t> </a:t>
            </a:r>
            <a:r>
              <a:rPr lang="es-ES" sz="1200" i="1" dirty="0" err="1" smtClean="0"/>
              <a:t>about</a:t>
            </a:r>
            <a:r>
              <a:rPr lang="es-ES" sz="1200" i="1" dirty="0" smtClean="0"/>
              <a:t> 4 times </a:t>
            </a:r>
            <a:r>
              <a:rPr lang="el-GR" sz="1200" i="1" dirty="0" smtClean="0"/>
              <a:t>σ(</a:t>
            </a:r>
            <a:r>
              <a:rPr lang="es-ES" sz="1200" i="1" dirty="0" err="1" smtClean="0"/>
              <a:t>pp→H</a:t>
            </a:r>
            <a:r>
              <a:rPr lang="es-ES" sz="1200" i="1" baseline="-25000" dirty="0" err="1" smtClean="0"/>
              <a:t>SM</a:t>
            </a:r>
            <a:r>
              <a:rPr lang="es-ES" sz="1200" i="1" dirty="0" smtClean="0"/>
              <a:t>)</a:t>
            </a:r>
            <a:r>
              <a:rPr lang="es-ES" sz="1200" i="1" dirty="0" err="1" smtClean="0"/>
              <a:t>xBR</a:t>
            </a:r>
            <a:r>
              <a:rPr lang="es-ES" sz="1200" i="1" dirty="0" smtClean="0"/>
              <a:t>(H</a:t>
            </a:r>
            <a:r>
              <a:rPr lang="es-ES" sz="1200" i="1" baseline="-25000" dirty="0" smtClean="0"/>
              <a:t>SM</a:t>
            </a:r>
            <a:r>
              <a:rPr lang="es-ES" sz="1200" i="1" dirty="0" smtClean="0"/>
              <a:t>→</a:t>
            </a:r>
            <a:r>
              <a:rPr lang="el-GR" sz="1200" i="1" dirty="0" smtClean="0"/>
              <a:t>γγ). </a:t>
            </a:r>
            <a:endParaRPr lang="es-ES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 Higgs combination</a:t>
            </a:r>
            <a:endParaRPr lang="en-US" dirty="0"/>
          </a:p>
        </p:txBody>
      </p:sp>
      <p:pic>
        <p:nvPicPr>
          <p:cNvPr id="6" name="Content Placeholder 5" descr="ChannelsUsed.jpg"/>
          <p:cNvPicPr>
            <a:picLocks noGrp="1" noChangeAspect="1"/>
          </p:cNvPicPr>
          <p:nvPr>
            <p:ph idx="1"/>
          </p:nvPr>
        </p:nvPicPr>
        <p:blipFill>
          <a:blip r:embed="rId2"/>
          <a:srcRect t="-1166" b="-1166"/>
          <a:stretch>
            <a:fillRect/>
          </a:stretch>
        </p:blipFill>
        <p:spPr>
          <a:xfrm>
            <a:off x="1905000" y="2743200"/>
            <a:ext cx="5562600" cy="328324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219200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Considering the </a:t>
            </a:r>
            <a:r>
              <a:rPr lang="en-US" b="1" dirty="0" smtClean="0">
                <a:solidFill>
                  <a:schemeClr val="accent6"/>
                </a:solidFill>
              </a:rPr>
              <a:t>expected 2011 scenario</a:t>
            </a:r>
          </a:p>
          <a:p>
            <a:r>
              <a:rPr lang="en-US" dirty="0" smtClean="0"/>
              <a:t>Projections are obtained using an </a:t>
            </a:r>
            <a:r>
              <a:rPr lang="en-US" b="1" dirty="0" smtClean="0"/>
              <a:t>expanded list of SM Higgs signatures </a:t>
            </a:r>
            <a:r>
              <a:rPr lang="en-US" dirty="0" smtClean="0"/>
              <a:t>that are already under study or will be studied as soon as possible in CMS </a:t>
            </a:r>
          </a:p>
          <a:p>
            <a:r>
              <a:rPr lang="en-US" dirty="0" smtClean="0"/>
              <a:t>Considering 7 and </a:t>
            </a:r>
            <a:r>
              <a:rPr lang="en-US" b="1" dirty="0" smtClean="0">
                <a:solidFill>
                  <a:schemeClr val="accent3"/>
                </a:solidFill>
              </a:rPr>
              <a:t>8 </a:t>
            </a:r>
            <a:r>
              <a:rPr lang="en-US" b="1" dirty="0" err="1" smtClean="0">
                <a:solidFill>
                  <a:schemeClr val="accent3"/>
                </a:solidFill>
              </a:rPr>
              <a:t>TeV</a:t>
            </a:r>
            <a:r>
              <a:rPr lang="en-US" b="1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as collision energy</a:t>
            </a:r>
          </a:p>
          <a:p>
            <a:r>
              <a:rPr lang="en-US" dirty="0" smtClean="0"/>
              <a:t>Several integrated luminosities: </a:t>
            </a:r>
            <a:r>
              <a:rPr lang="en-US" b="1" dirty="0" smtClean="0">
                <a:solidFill>
                  <a:schemeClr val="accent5"/>
                </a:solidFill>
              </a:rPr>
              <a:t>1-5 fb</a:t>
            </a:r>
            <a:r>
              <a:rPr lang="en-US" b="1" baseline="30000" dirty="0" smtClean="0">
                <a:solidFill>
                  <a:schemeClr val="accent5"/>
                </a:solidFill>
              </a:rPr>
              <a:t>-1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 descr="SubchannelSignificance8TeV5fb.gif"/>
          <p:cNvPicPr>
            <a:picLocks noChangeAspect="1"/>
          </p:cNvPicPr>
          <p:nvPr/>
        </p:nvPicPr>
        <p:blipFill>
          <a:blip r:embed="rId2"/>
          <a:srcRect l="6433" r="2510"/>
          <a:stretch>
            <a:fillRect/>
          </a:stretch>
        </p:blipFill>
        <p:spPr>
          <a:xfrm>
            <a:off x="4521022" y="1918745"/>
            <a:ext cx="4459848" cy="3373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Limits and Significance</a:t>
            </a:r>
            <a:endParaRPr lang="en-US" dirty="0"/>
          </a:p>
        </p:txBody>
      </p:sp>
      <p:pic>
        <p:nvPicPr>
          <p:cNvPr id="6" name="Content Placeholder 5" descr="SubchannelLimits8TeV5fb.gif"/>
          <p:cNvPicPr>
            <a:picLocks noGrp="1" noChangeAspect="1"/>
          </p:cNvPicPr>
          <p:nvPr>
            <p:ph idx="1"/>
          </p:nvPr>
        </p:nvPicPr>
        <p:blipFill>
          <a:blip r:embed="rId3"/>
          <a:srcRect l="2894" r="-10869"/>
          <a:stretch>
            <a:fillRect/>
          </a:stretch>
        </p:blipFill>
        <p:spPr>
          <a:xfrm>
            <a:off x="0" y="1942620"/>
            <a:ext cx="5033545" cy="33499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5292546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CMS is expected to reach an </a:t>
            </a:r>
            <a:r>
              <a:rPr lang="en-US" b="1" dirty="0" smtClean="0">
                <a:solidFill>
                  <a:schemeClr val="accent2"/>
                </a:solidFill>
              </a:rPr>
              <a:t>exclusion sensitivity in the mass range from the LEP limits (114 </a:t>
            </a:r>
            <a:r>
              <a:rPr lang="en-US" b="1" dirty="0" err="1" smtClean="0">
                <a:solidFill>
                  <a:schemeClr val="accent2"/>
                </a:solidFill>
              </a:rPr>
              <a:t>GeV</a:t>
            </a:r>
            <a:r>
              <a:rPr lang="en-US" b="1" dirty="0" smtClean="0">
                <a:solidFill>
                  <a:schemeClr val="accent2"/>
                </a:solidFill>
              </a:rPr>
              <a:t>) to 600 </a:t>
            </a:r>
            <a:r>
              <a:rPr lang="en-US" b="1" dirty="0" err="1" smtClean="0">
                <a:solidFill>
                  <a:schemeClr val="accent2"/>
                </a:solidFill>
              </a:rPr>
              <a:t>GeV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b="1" dirty="0" smtClean="0">
                <a:solidFill>
                  <a:srgbClr val="E40059"/>
                </a:solidFill>
              </a:rPr>
              <a:t>observation sensitivity in the same mass range of 114-600 </a:t>
            </a:r>
            <a:r>
              <a:rPr lang="en-US" b="1" dirty="0" err="1" smtClean="0">
                <a:solidFill>
                  <a:srgbClr val="E40059"/>
                </a:solidFill>
              </a:rPr>
              <a:t>GeV</a:t>
            </a:r>
            <a:r>
              <a:rPr lang="en-US" b="1" dirty="0" smtClean="0">
                <a:solidFill>
                  <a:srgbClr val="E40059"/>
                </a:solidFill>
              </a:rPr>
              <a:t> is expected to be 3σ or higher</a:t>
            </a:r>
            <a:r>
              <a:rPr lang="en-US" dirty="0" smtClean="0">
                <a:solidFill>
                  <a:srgbClr val="000000"/>
                </a:solidFill>
              </a:rPr>
              <a:t>, depending on the Higgs mass</a:t>
            </a:r>
          </a:p>
          <a:p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545" y="1272414"/>
            <a:ext cx="769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Projected exclusion limits and expected observation significance for a SM Higgs search at </a:t>
            </a:r>
            <a:r>
              <a:rPr lang="en-US" b="1" dirty="0" smtClean="0"/>
              <a:t>√S = 8 </a:t>
            </a:r>
            <a:r>
              <a:rPr lang="en-US" b="1" dirty="0" err="1" smtClean="0"/>
              <a:t>TeV</a:t>
            </a:r>
            <a:r>
              <a:rPr lang="en-US" b="1" dirty="0" smtClean="0"/>
              <a:t> with L = 5 fb</a:t>
            </a:r>
            <a:r>
              <a:rPr lang="en-US" b="1" baseline="30000" dirty="0" smtClean="0"/>
              <a:t>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 descr="TauTau_Sensitivity.jpg"/>
          <p:cNvPicPr>
            <a:picLocks noChangeAspect="1"/>
          </p:cNvPicPr>
          <p:nvPr/>
        </p:nvPicPr>
        <p:blipFill>
          <a:blip r:embed="rId2" cstate="print"/>
          <a:srcRect l="4190" b="6006"/>
          <a:stretch>
            <a:fillRect/>
          </a:stretch>
        </p:blipFill>
        <p:spPr>
          <a:xfrm>
            <a:off x="228600" y="3331948"/>
            <a:ext cx="3875856" cy="323802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MSSM Higgs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 dirty="0"/>
          </a:p>
        </p:txBody>
      </p:sp>
      <p:sp>
        <p:nvSpPr>
          <p:cNvPr id="7" name="6 Rectángulo"/>
          <p:cNvSpPr/>
          <p:nvPr/>
        </p:nvSpPr>
        <p:spPr>
          <a:xfrm>
            <a:off x="457200" y="990600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Heavy neutral MSSM Higgs bosons in CMS, </a:t>
            </a:r>
            <a:r>
              <a:rPr lang="en-US" dirty="0" err="1" smtClean="0"/>
              <a:t>bbΦ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>
                <a:latin typeface="Arial Unicode MS"/>
                <a:ea typeface="Arial Unicode MS"/>
                <a:cs typeface="Arial Unicode MS"/>
              </a:rPr>
              <a:t>→ </a:t>
            </a:r>
            <a:r>
              <a:rPr lang="en-US" dirty="0" smtClean="0"/>
              <a:t>b quark associated production</a:t>
            </a:r>
            <a:r>
              <a:rPr lang="en-US" dirty="0" smtClean="0"/>
              <a:t> with subsequent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decay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 </a:t>
            </a:r>
            <a:r>
              <a:rPr lang="el-GR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/>
              </a:rPr>
              <a:t>τ</a:t>
            </a:r>
            <a:r>
              <a:rPr lang="es-E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/>
              </a:rPr>
              <a:t> </a:t>
            </a:r>
            <a:r>
              <a:rPr lang="es-E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/>
              </a:rPr>
              <a:t>leptons</a:t>
            </a:r>
          </a:p>
          <a:p>
            <a:endParaRPr lang="es-ES" dirty="0" smtClean="0"/>
          </a:p>
          <a:p>
            <a:r>
              <a:rPr lang="es-ES" dirty="0" smtClean="0"/>
              <a:t>Final </a:t>
            </a:r>
            <a:r>
              <a:rPr lang="es-ES" dirty="0" err="1" smtClean="0"/>
              <a:t>states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:</a:t>
            </a:r>
          </a:p>
          <a:p>
            <a:r>
              <a:rPr lang="es-ES" dirty="0" err="1" smtClean="0"/>
              <a:t>Isolated</a:t>
            </a:r>
            <a:r>
              <a:rPr lang="es-ES" dirty="0" smtClean="0"/>
              <a:t> </a:t>
            </a:r>
            <a:r>
              <a:rPr lang="es-ES" dirty="0" err="1" smtClean="0"/>
              <a:t>pairs</a:t>
            </a:r>
            <a:r>
              <a:rPr lang="es-ES" dirty="0" smtClean="0"/>
              <a:t> of (</a:t>
            </a:r>
            <a:r>
              <a:rPr lang="el-GR" dirty="0" smtClean="0"/>
              <a:t>τ</a:t>
            </a:r>
            <a:r>
              <a:rPr lang="en-US" b="1" baseline="-25000" dirty="0" smtClean="0"/>
              <a:t>had</a:t>
            </a:r>
            <a:r>
              <a:rPr lang="el-GR" b="1" dirty="0" smtClean="0"/>
              <a:t>τ</a:t>
            </a:r>
            <a:r>
              <a:rPr lang="el-GR" b="1" baseline="-25000" dirty="0" smtClean="0"/>
              <a:t>μ</a:t>
            </a:r>
            <a:r>
              <a:rPr lang="es-ES" b="1" dirty="0" smtClean="0"/>
              <a:t>)</a:t>
            </a:r>
            <a:r>
              <a:rPr lang="el-GR" b="1" dirty="0" smtClean="0"/>
              <a:t> </a:t>
            </a:r>
            <a:r>
              <a:rPr lang="es-ES" b="1" dirty="0" smtClean="0"/>
              <a:t>(</a:t>
            </a:r>
            <a:r>
              <a:rPr lang="el-GR" b="1" dirty="0" smtClean="0"/>
              <a:t>τ</a:t>
            </a:r>
            <a:r>
              <a:rPr lang="en-US" b="1" baseline="-25000" dirty="0" smtClean="0"/>
              <a:t>had</a:t>
            </a:r>
            <a:r>
              <a:rPr lang="el-GR" b="1" dirty="0" smtClean="0"/>
              <a:t>τ</a:t>
            </a:r>
            <a:r>
              <a:rPr lang="en-US" b="1" i="1" baseline="-25000" dirty="0" smtClean="0"/>
              <a:t>e</a:t>
            </a:r>
            <a:r>
              <a:rPr lang="en-US" b="1" i="1" dirty="0" smtClean="0"/>
              <a:t>) (</a:t>
            </a:r>
            <a:r>
              <a:rPr lang="el-GR" b="1" i="1" dirty="0" smtClean="0"/>
              <a:t>τ</a:t>
            </a:r>
            <a:r>
              <a:rPr lang="en-US" b="1" i="1" baseline="-25000" dirty="0" smtClean="0"/>
              <a:t>e</a:t>
            </a:r>
            <a:r>
              <a:rPr lang="el-GR" b="1" i="1" dirty="0" smtClean="0"/>
              <a:t>τ</a:t>
            </a:r>
            <a:r>
              <a:rPr lang="el-GR" b="1" i="1" baseline="-25000" dirty="0" smtClean="0"/>
              <a:t>μ</a:t>
            </a:r>
            <a:r>
              <a:rPr lang="es-ES" b="1" i="1" dirty="0" smtClean="0"/>
              <a:t>)</a:t>
            </a:r>
            <a:endParaRPr lang="el-GR" b="1" i="1" dirty="0" smtClean="0"/>
          </a:p>
          <a:p>
            <a:r>
              <a:rPr lang="en-US" b="1" dirty="0" smtClean="0"/>
              <a:t>MET</a:t>
            </a:r>
          </a:p>
          <a:p>
            <a:r>
              <a:rPr lang="en-US" b="1" dirty="0" smtClean="0"/>
              <a:t>one b-tagged jet, veto extra jets</a:t>
            </a:r>
          </a:p>
          <a:p>
            <a:r>
              <a:rPr lang="en-US" b="1" dirty="0" smtClean="0"/>
              <a:t>counting events in </a:t>
            </a:r>
            <a:r>
              <a:rPr lang="en-US" b="1" dirty="0" err="1" smtClean="0"/>
              <a:t>ττ</a:t>
            </a:r>
            <a:r>
              <a:rPr lang="en-US" b="1" dirty="0" smtClean="0"/>
              <a:t>−mass window (collinear approximation)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 rot="10800000" flipV="1">
            <a:off x="4104456" y="3820039"/>
            <a:ext cx="4680520" cy="2308324"/>
          </a:xfrm>
          <a:prstGeom prst="rect">
            <a:avLst/>
          </a:prstGeom>
          <a:solidFill>
            <a:srgbClr val="FFD7E8">
              <a:alpha val="6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7 </a:t>
            </a:r>
            <a:r>
              <a:rPr kumimoji="0" lang="en-US" b="1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TeV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, </a:t>
            </a:r>
            <a:r>
              <a:rPr lang="es-ES" dirty="0" smtClean="0"/>
              <a:t>∫</a:t>
            </a:r>
            <a:r>
              <a:rPr lang="es-ES" dirty="0" err="1" smtClean="0"/>
              <a:t>Ldt</a:t>
            </a:r>
            <a:r>
              <a:rPr lang="es-ES" dirty="0" smtClean="0"/>
              <a:t> = </a:t>
            </a:r>
            <a:r>
              <a:rPr kumimoji="0" lang="en-US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1fb</a:t>
            </a:r>
            <a:r>
              <a:rPr kumimoji="0" lang="en-US" b="1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-1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(projection)</a:t>
            </a: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/>
              <a:t>pp→bbΦ→bbττ</a:t>
            </a:r>
            <a:r>
              <a:rPr lang="en-US" dirty="0" smtClean="0"/>
              <a:t> channel.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At low m</a:t>
            </a:r>
            <a:r>
              <a:rPr lang="en-US" baseline="-25000" dirty="0" smtClean="0"/>
              <a:t>A</a:t>
            </a:r>
            <a:r>
              <a:rPr lang="en-US" dirty="0" smtClean="0"/>
              <a:t>~90 </a:t>
            </a:r>
            <a:r>
              <a:rPr lang="en-US" dirty="0" err="1" smtClean="0"/>
              <a:t>GeV</a:t>
            </a:r>
            <a:r>
              <a:rPr lang="en-US" dirty="0" smtClean="0"/>
              <a:t>, discovery could be possible for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tanβ</a:t>
            </a:r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&gt;20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Exclusion could be achieved for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tanβ~15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6190138" y="1906711"/>
            <a:ext cx="2304256" cy="93610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Backgrounds</a:t>
            </a:r>
            <a:r>
              <a:rPr kumimoji="0" lang="es-E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s-ES" dirty="0" smtClean="0"/>
              <a:t>      </a:t>
            </a:r>
            <a:r>
              <a:rPr lang="en-US" b="1" dirty="0" err="1" smtClean="0"/>
              <a:t>Z+bb</a:t>
            </a:r>
            <a:r>
              <a:rPr lang="en-US" b="1" dirty="0" smtClean="0"/>
              <a:t>/cc/jets</a:t>
            </a:r>
          </a:p>
          <a:p>
            <a:r>
              <a:rPr lang="en-US" b="1" dirty="0" smtClean="0"/>
              <a:t>       </a:t>
            </a:r>
            <a:r>
              <a:rPr lang="en-US" b="1" dirty="0" err="1" smtClean="0"/>
              <a:t>tt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Introduction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1303" y="1259765"/>
            <a:ext cx="8599263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Standard Model</a:t>
            </a:r>
            <a:r>
              <a:rPr lang="es-ES" dirty="0" smtClean="0"/>
              <a:t> (SM) of Particle Physics is in very good agreement with the experimental data, but there are still some uncovered </a:t>
            </a:r>
            <a:r>
              <a:rPr lang="en-US" dirty="0" smtClean="0"/>
              <a:t>aspects, open questions that the LHC will try to answer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Reveal the physical mechanism responsible for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the breaking of electroweak symmetry</a:t>
            </a:r>
            <a:r>
              <a:rPr lang="en-US" dirty="0" smtClean="0"/>
              <a:t>, responsible for the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masses of the particles</a:t>
            </a:r>
          </a:p>
          <a:p>
            <a:pPr algn="just">
              <a:buNone/>
            </a:pPr>
            <a:endParaRPr lang="en-US" dirty="0"/>
          </a:p>
          <a:p>
            <a:pPr algn="just">
              <a:buNone/>
            </a:pPr>
            <a:r>
              <a:rPr lang="en-US" dirty="0" smtClean="0"/>
              <a:t>A simple mechanism (among many others) that can be incorporated to the SM to solve this is t</a:t>
            </a:r>
            <a:r>
              <a:rPr lang="en-US" dirty="0" smtClean="0">
                <a:cs typeface="Arial" charset="0"/>
              </a:rPr>
              <a:t>he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Higgs Mechanism</a:t>
            </a:r>
            <a:r>
              <a:rPr lang="en-US" dirty="0" smtClean="0"/>
              <a:t>, that leaves the SM mostly untouched and: </a:t>
            </a:r>
          </a:p>
          <a:p>
            <a:pPr algn="just"/>
            <a:r>
              <a:rPr lang="en-US" dirty="0" smtClean="0"/>
              <a:t>	-  adds one additional scalar boson that </a:t>
            </a:r>
            <a:r>
              <a:rPr lang="en-US" dirty="0" smtClean="0">
                <a:cs typeface="Arial" charset="0"/>
              </a:rPr>
              <a:t>has to be detected, </a:t>
            </a:r>
            <a:r>
              <a:rPr lang="en-US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Higgs boson</a:t>
            </a:r>
          </a:p>
          <a:p>
            <a:endParaRPr lang="en-US" dirty="0" smtClean="0"/>
          </a:p>
          <a:p>
            <a:r>
              <a:rPr lang="en-US" b="1" dirty="0" smtClean="0">
                <a:effectLst>
                  <a:outerShdw blurRad="50800" dist="38100" dir="5400000">
                    <a:srgbClr val="000000">
                      <a:alpha val="43000"/>
                    </a:srgbClr>
                  </a:outerShdw>
                </a:effectLst>
              </a:rPr>
              <a:t>Supersymmetry</a:t>
            </a:r>
            <a:r>
              <a:rPr lang="en-US" dirty="0" smtClean="0"/>
              <a:t> gives a solution </a:t>
            </a:r>
            <a:r>
              <a:rPr lang="en-US" dirty="0" smtClean="0"/>
              <a:t>for </a:t>
            </a:r>
            <a:r>
              <a:rPr lang="en-US" dirty="0" smtClean="0"/>
              <a:t>the </a:t>
            </a:r>
            <a:r>
              <a:rPr lang="en-US" b="1" dirty="0">
                <a:solidFill>
                  <a:schemeClr val="accent2"/>
                </a:solidFill>
              </a:rPr>
              <a:t>hierarchy problem </a:t>
            </a:r>
            <a:r>
              <a:rPr lang="en-US" dirty="0"/>
              <a:t>(protect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</a:t>
            </a:r>
            <a:r>
              <a:rPr lang="en-US" baseline="-25000" dirty="0" smtClean="0"/>
              <a:t> </a:t>
            </a:r>
            <a:r>
              <a:rPr lang="en-US" dirty="0" smtClean="0"/>
              <a:t>from divergence) and the </a:t>
            </a:r>
            <a:r>
              <a:rPr lang="en-US" b="1" dirty="0">
                <a:solidFill>
                  <a:srgbClr val="E40059"/>
                </a:solidFill>
              </a:rPr>
              <a:t>u</a:t>
            </a:r>
            <a:r>
              <a:rPr lang="en-US" b="1" dirty="0" smtClean="0">
                <a:solidFill>
                  <a:srgbClr val="E40059"/>
                </a:solidFill>
              </a:rPr>
              <a:t>nification </a:t>
            </a:r>
            <a:r>
              <a:rPr lang="en-US" b="1" dirty="0">
                <a:solidFill>
                  <a:srgbClr val="E40059"/>
                </a:solidFill>
              </a:rPr>
              <a:t>of all the forces </a:t>
            </a:r>
            <a:r>
              <a:rPr lang="en-US" dirty="0"/>
              <a:t>including </a:t>
            </a:r>
            <a:r>
              <a:rPr lang="en-US" dirty="0" smtClean="0"/>
              <a:t>gravity, also provides an </a:t>
            </a:r>
            <a:r>
              <a:rPr lang="en-US" dirty="0"/>
              <a:t>important candidate for Dark Matter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This talk reviews some of the </a:t>
            </a:r>
            <a:r>
              <a:rPr lang="en-US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searches oriented to find a SM Higgs boson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dirty="0" smtClean="0"/>
              <a:t>and introduces </a:t>
            </a:r>
            <a:r>
              <a:rPr lang="en-US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Minimal Supersymmetric (MSSM) and Supersymmetric (SUSY) </a:t>
            </a:r>
            <a:r>
              <a:rPr lang="en-US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searches </a:t>
            </a:r>
            <a:r>
              <a:rPr lang="en-US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 CMS</a:t>
            </a:r>
            <a:r>
              <a:rPr lang="en-US" dirty="0" smtClean="0"/>
              <a:t>, with prospects for the early running of the LHC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SUSY searches in CMS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713"/>
            <a:ext cx="8229600" cy="5303162"/>
          </a:xfrm>
        </p:spPr>
        <p:txBody>
          <a:bodyPr>
            <a:noAutofit/>
          </a:bodyPr>
          <a:lstStyle/>
          <a:p>
            <a:r>
              <a:rPr lang="en-US" sz="2000" dirty="0" smtClean="0"/>
              <a:t>Search for </a:t>
            </a:r>
            <a:r>
              <a:rPr lang="en-US" sz="2000" b="1" dirty="0" smtClean="0"/>
              <a:t>Supersymmetric (SUSY) particles</a:t>
            </a:r>
            <a:r>
              <a:rPr lang="en-US" sz="2000" dirty="0" smtClean="0"/>
              <a:t> in many different final states</a:t>
            </a:r>
          </a:p>
          <a:p>
            <a:pPr lvl="1"/>
            <a:r>
              <a:rPr lang="en-US" sz="1800" dirty="0" smtClean="0"/>
              <a:t>jets, leptons, photons, missing transverse momentum</a:t>
            </a:r>
          </a:p>
          <a:p>
            <a:r>
              <a:rPr lang="en-US" sz="2000" dirty="0" smtClean="0"/>
              <a:t>Backgrounds from </a:t>
            </a:r>
            <a:r>
              <a:rPr lang="en-US" sz="2000" b="1" dirty="0" smtClean="0">
                <a:solidFill>
                  <a:schemeClr val="accent5"/>
                </a:solidFill>
              </a:rPr>
              <a:t>Data-driven methods </a:t>
            </a:r>
            <a:r>
              <a:rPr lang="en-US" sz="2000" dirty="0" smtClean="0"/>
              <a:t>whenever possible as the analysis look at tails of distributions (dominated by detector resolution and fake rate effects)</a:t>
            </a:r>
          </a:p>
          <a:p>
            <a:r>
              <a:rPr lang="en-US" sz="2000" dirty="0" smtClean="0"/>
              <a:t>Key final states (very striking non-SM signatures): </a:t>
            </a:r>
            <a:r>
              <a:rPr lang="en-US" sz="2000" b="1" dirty="0">
                <a:solidFill>
                  <a:schemeClr val="accent3"/>
                </a:solidFill>
              </a:rPr>
              <a:t>a</a:t>
            </a:r>
            <a:r>
              <a:rPr lang="en-US" sz="2000" b="1" dirty="0" smtClean="0">
                <a:solidFill>
                  <a:schemeClr val="accent3"/>
                </a:solidFill>
              </a:rPr>
              <a:t>ll </a:t>
            </a:r>
            <a:r>
              <a:rPr lang="en-US" sz="2000" b="1" dirty="0" err="1" smtClean="0">
                <a:solidFill>
                  <a:schemeClr val="accent3"/>
                </a:solidFill>
              </a:rPr>
              <a:t>hadronic</a:t>
            </a:r>
            <a:r>
              <a:rPr lang="en-US" sz="2000" b="1" dirty="0" smtClean="0">
                <a:solidFill>
                  <a:schemeClr val="accent3"/>
                </a:solidFill>
              </a:rPr>
              <a:t> </a:t>
            </a:r>
            <a:r>
              <a:rPr lang="en-US" sz="2000" dirty="0" smtClean="0"/>
              <a:t>and </a:t>
            </a:r>
            <a:r>
              <a:rPr lang="en-US" sz="2000" b="1" dirty="0" smtClean="0">
                <a:solidFill>
                  <a:schemeClr val="accent3"/>
                </a:solidFill>
              </a:rPr>
              <a:t>like-sign </a:t>
            </a:r>
            <a:r>
              <a:rPr lang="en-US" sz="2000" b="1" dirty="0" err="1" smtClean="0">
                <a:solidFill>
                  <a:schemeClr val="accent3"/>
                </a:solidFill>
              </a:rPr>
              <a:t>dilepton</a:t>
            </a:r>
            <a:endParaRPr lang="en-US" sz="1800" b="1" dirty="0" smtClean="0">
              <a:solidFill>
                <a:schemeClr val="accent3"/>
              </a:solidFill>
            </a:endParaRPr>
          </a:p>
          <a:p>
            <a:r>
              <a:rPr lang="en-US" sz="2000" dirty="0" smtClean="0"/>
              <a:t>Limitations on the sensitivity: </a:t>
            </a:r>
            <a:r>
              <a:rPr lang="en-US" sz="2000" dirty="0"/>
              <a:t> </a:t>
            </a:r>
            <a:r>
              <a:rPr lang="en-US" sz="2000" dirty="0" smtClean="0"/>
              <a:t>Many SUSY models and </a:t>
            </a:r>
            <a:r>
              <a:rPr lang="en-US" sz="2000" dirty="0"/>
              <a:t>l</a:t>
            </a:r>
            <a:r>
              <a:rPr lang="en-US" sz="2000" dirty="0" smtClean="0"/>
              <a:t>ack of knowledge of the backgrounds</a:t>
            </a:r>
          </a:p>
          <a:p>
            <a:r>
              <a:rPr lang="en-US" sz="2000" dirty="0" smtClean="0"/>
              <a:t>Sensitivity expressed for </a:t>
            </a:r>
            <a:r>
              <a:rPr lang="en-US" sz="2000" b="1" dirty="0" err="1" smtClean="0"/>
              <a:t>mSUGRA</a:t>
            </a:r>
            <a:r>
              <a:rPr lang="en-US" sz="2000" b="1" dirty="0" smtClean="0"/>
              <a:t> (minimal Super </a:t>
            </a:r>
            <a:r>
              <a:rPr lang="en-US" sz="2000" b="1" dirty="0" err="1" smtClean="0"/>
              <a:t>GRAvity</a:t>
            </a:r>
            <a:r>
              <a:rPr lang="en-US" sz="2000" b="1" dirty="0" smtClean="0"/>
              <a:t>)</a:t>
            </a:r>
            <a:r>
              <a:rPr lang="en-US" sz="2000" dirty="0" smtClean="0"/>
              <a:t>, that reduces </a:t>
            </a:r>
            <a:r>
              <a:rPr lang="en-US" sz="2000" dirty="0"/>
              <a:t>the 127 parameters of general SUSY models to 5 parameters</a:t>
            </a:r>
            <a:r>
              <a:rPr lang="en-US" sz="2000" dirty="0" smtClean="0"/>
              <a:t>:</a:t>
            </a:r>
            <a:endParaRPr lang="en-US" sz="600" baseline="-25000" dirty="0" smtClean="0"/>
          </a:p>
          <a:p>
            <a:endParaRPr lang="en-US" sz="500" baseline="-25000" dirty="0" smtClean="0"/>
          </a:p>
          <a:p>
            <a:pPr algn="ctr">
              <a:buNone/>
            </a:pPr>
            <a:r>
              <a:rPr lang="en-US" sz="2000" b="1" dirty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</a:t>
            </a:r>
            <a:r>
              <a:rPr lang="en-US" sz="2000" b="1" baseline="-25000" dirty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0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, m</a:t>
            </a:r>
            <a:r>
              <a:rPr lang="en-US" sz="2000" b="1" baseline="-25000" dirty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1/2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:</a:t>
            </a:r>
            <a:r>
              <a:rPr lang="en-US" sz="2000" b="1" dirty="0" smtClean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1800" dirty="0" smtClean="0">
                <a:solidFill>
                  <a:schemeClr val="accent2"/>
                </a:solidFill>
              </a:rPr>
              <a:t>common </a:t>
            </a:r>
            <a:r>
              <a:rPr lang="en-US" sz="1800" dirty="0">
                <a:solidFill>
                  <a:schemeClr val="accent2"/>
                </a:solidFill>
              </a:rPr>
              <a:t>scalar and </a:t>
            </a:r>
            <a:r>
              <a:rPr lang="en-US" sz="1800" dirty="0" err="1" smtClean="0">
                <a:solidFill>
                  <a:schemeClr val="accent2"/>
                </a:solidFill>
              </a:rPr>
              <a:t>gaugino</a:t>
            </a:r>
            <a:r>
              <a:rPr lang="en-US" sz="1800" dirty="0" smtClean="0">
                <a:solidFill>
                  <a:schemeClr val="accent2"/>
                </a:solidFill>
              </a:rPr>
              <a:t> mass </a:t>
            </a:r>
            <a:r>
              <a:rPr lang="en-US" sz="1800" dirty="0">
                <a:solidFill>
                  <a:schemeClr val="accent2"/>
                </a:solidFill>
              </a:rPr>
              <a:t>at GUT </a:t>
            </a:r>
            <a:r>
              <a:rPr lang="en-US" sz="1800" dirty="0" smtClean="0">
                <a:solidFill>
                  <a:schemeClr val="accent2"/>
                </a:solidFill>
              </a:rPr>
              <a:t>scale</a:t>
            </a:r>
          </a:p>
          <a:p>
            <a:pPr algn="ctr">
              <a:buNone/>
            </a:pPr>
            <a:r>
              <a:rPr lang="en-US" sz="2000" b="1" dirty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</a:t>
            </a:r>
            <a:r>
              <a:rPr lang="en-US" sz="1800" b="1" dirty="0" smtClean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 smtClean="0">
                <a:solidFill>
                  <a:schemeClr val="accent2"/>
                </a:solidFill>
              </a:rPr>
              <a:t>common </a:t>
            </a:r>
            <a:r>
              <a:rPr lang="en-US" sz="1800" dirty="0" err="1" smtClean="0">
                <a:solidFill>
                  <a:schemeClr val="accent2"/>
                </a:solidFill>
              </a:rPr>
              <a:t>gaugino</a:t>
            </a:r>
            <a:r>
              <a:rPr lang="en-US" sz="1800" dirty="0" smtClean="0">
                <a:solidFill>
                  <a:schemeClr val="accent2"/>
                </a:solidFill>
              </a:rPr>
              <a:t> coupling at GUT scale</a:t>
            </a:r>
          </a:p>
          <a:p>
            <a:pPr algn="ctr">
              <a:buNone/>
            </a:pPr>
            <a:r>
              <a:rPr lang="en-US" sz="2000" b="1" dirty="0" err="1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tanβ</a:t>
            </a:r>
            <a:r>
              <a:rPr lang="en-US" sz="1800" b="1" dirty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: </a:t>
            </a:r>
            <a:r>
              <a:rPr lang="en-US" sz="1800" dirty="0">
                <a:solidFill>
                  <a:schemeClr val="accent2"/>
                </a:solidFill>
              </a:rPr>
              <a:t>ratio of </a:t>
            </a:r>
            <a:r>
              <a:rPr lang="en-US" sz="1800" dirty="0" err="1" smtClean="0">
                <a:solidFill>
                  <a:schemeClr val="accent2"/>
                </a:solidFill>
              </a:rPr>
              <a:t>vev</a:t>
            </a:r>
            <a:r>
              <a:rPr lang="en-US" sz="1800" dirty="0" smtClean="0">
                <a:solidFill>
                  <a:schemeClr val="accent2"/>
                </a:solidFill>
              </a:rPr>
              <a:t> of </a:t>
            </a:r>
            <a:r>
              <a:rPr lang="en-US" sz="1800" dirty="0" err="1" smtClean="0">
                <a:solidFill>
                  <a:schemeClr val="accent2"/>
                </a:solidFill>
              </a:rPr>
              <a:t>Hu</a:t>
            </a:r>
            <a:r>
              <a:rPr lang="en-US" sz="1800" dirty="0" smtClean="0">
                <a:solidFill>
                  <a:schemeClr val="accent2"/>
                </a:solidFill>
              </a:rPr>
              <a:t> and </a:t>
            </a:r>
            <a:r>
              <a:rPr lang="en-US" sz="1800" dirty="0" err="1">
                <a:solidFill>
                  <a:schemeClr val="accent2"/>
                </a:solidFill>
              </a:rPr>
              <a:t>Hd</a:t>
            </a:r>
            <a:endParaRPr lang="en-US" sz="1800" dirty="0">
              <a:solidFill>
                <a:schemeClr val="accent2"/>
              </a:solidFill>
            </a:endParaRPr>
          </a:p>
          <a:p>
            <a:pPr algn="ctr">
              <a:buNone/>
            </a:pPr>
            <a:r>
              <a:rPr lang="en-US" sz="2000" b="1" dirty="0" err="1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sign(μ</a:t>
            </a:r>
            <a:r>
              <a:rPr lang="en-US" sz="2000" b="1" dirty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)</a:t>
            </a:r>
            <a:r>
              <a:rPr lang="en-US" sz="1800" b="1" dirty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: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μ</a:t>
            </a:r>
            <a:r>
              <a:rPr lang="en-US" sz="1800" dirty="0" smtClean="0">
                <a:solidFill>
                  <a:schemeClr val="accent2"/>
                </a:solidFill>
              </a:rPr>
              <a:t> being </a:t>
            </a:r>
            <a:r>
              <a:rPr lang="en-US" sz="1800" dirty="0">
                <a:solidFill>
                  <a:schemeClr val="accent2"/>
                </a:solidFill>
              </a:rPr>
              <a:t>the</a:t>
            </a:r>
            <a:r>
              <a:rPr lang="en-US" sz="1800" dirty="0" smtClean="0">
                <a:solidFill>
                  <a:schemeClr val="accent2"/>
                </a:solidFill>
              </a:rPr>
              <a:t> Higgs mixing parameter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</a:t>
            </a:r>
            <a:r>
              <a:rPr lang="en-US" dirty="0" err="1" smtClean="0"/>
              <a:t>González</a:t>
            </a:r>
            <a:r>
              <a:rPr lang="en-US" dirty="0" smtClean="0"/>
              <a:t> </a:t>
            </a:r>
            <a:r>
              <a:rPr lang="en-US" dirty="0" err="1" smtClean="0"/>
              <a:t>Suárez</a:t>
            </a:r>
            <a:r>
              <a:rPr lang="en-US" dirty="0" smtClean="0"/>
              <a:t>, 9/9/2010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19400"/>
            <a:ext cx="6757737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All-</a:t>
            </a:r>
            <a:r>
              <a:rPr lang="en-US" dirty="0" err="1" smtClean="0"/>
              <a:t>Hadronic</a:t>
            </a:r>
            <a:r>
              <a:rPr lang="en-US" dirty="0" smtClean="0"/>
              <a:t> Final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39824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Events with no isolated electrons or muons (P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15, 10)</a:t>
            </a:r>
          </a:p>
          <a:p>
            <a:r>
              <a:rPr lang="en-US" sz="1800" dirty="0" smtClean="0"/>
              <a:t>At least 3 jets (P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&gt; 50), the missing 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vector pointing away from the leading jets</a:t>
            </a:r>
          </a:p>
          <a:p>
            <a:pPr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313612" y="1752600"/>
            <a:ext cx="3997672" cy="923330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Backgrounds</a:t>
            </a:r>
            <a:r>
              <a:rPr lang="es-ES_tradnl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s-ES_tradnl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 smtClean="0"/>
              <a:t>QCD </a:t>
            </a:r>
            <a:r>
              <a:rPr lang="en-US" dirty="0" err="1" smtClean="0"/>
              <a:t>multijet</a:t>
            </a:r>
            <a:r>
              <a:rPr lang="en-US" dirty="0" smtClean="0"/>
              <a:t> events,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Z+jets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W+jets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tt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…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Irreducible </a:t>
            </a:r>
            <a:r>
              <a:rPr lang="en-US" b="1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Z+jets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: Z</a:t>
            </a:r>
            <a:r>
              <a:rPr lang="en-US" dirty="0" smtClean="0"/>
              <a:t> </a:t>
            </a:r>
            <a:r>
              <a:rPr lang="en-US" b="1" dirty="0" smtClean="0">
                <a:latin typeface="Arial Unicode MS"/>
                <a:ea typeface="Arial Unicode MS"/>
                <a:cs typeface="Arial Unicode MS"/>
              </a:rPr>
              <a:t>→</a:t>
            </a:r>
            <a:r>
              <a:rPr lang="en-US" dirty="0" smtClean="0"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b="1" dirty="0" err="1" smtClean="0">
                <a:latin typeface="Times New Roman"/>
                <a:ea typeface="Arial Unicode MS"/>
                <a:cs typeface="Times New Roman"/>
              </a:rPr>
              <a:t>νν</a:t>
            </a:r>
            <a:r>
              <a:rPr lang="en-U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s-ES_tradnl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6248400"/>
            <a:ext cx="8305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</a:rPr>
              <a:t>Sensitivity to SUSY parameter space beyond current </a:t>
            </a:r>
            <a:r>
              <a:rPr lang="en-US" sz="1600" b="1" dirty="0" err="1" smtClean="0">
                <a:solidFill>
                  <a:schemeClr val="accent3"/>
                </a:solidFill>
              </a:rPr>
              <a:t>Tevatron</a:t>
            </a:r>
            <a:r>
              <a:rPr lang="en-US" sz="1600" b="1" dirty="0" smtClean="0">
                <a:solidFill>
                  <a:schemeClr val="accent3"/>
                </a:solidFill>
              </a:rPr>
              <a:t> limits </a:t>
            </a:r>
            <a:r>
              <a:rPr lang="en-US" sz="1600" dirty="0" smtClean="0"/>
              <a:t>with &lt; 100 pb</a:t>
            </a:r>
            <a:r>
              <a:rPr lang="en-US" sz="1600" baseline="30000" dirty="0" smtClean="0"/>
              <a:t>−1</a:t>
            </a:r>
            <a:endParaRPr lang="en-US" sz="1600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286000"/>
            <a:ext cx="4495800" cy="4329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Like-sign Lepton Final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433"/>
            <a:ext cx="8229600" cy="1390063"/>
          </a:xfrm>
        </p:spPr>
        <p:txBody>
          <a:bodyPr>
            <a:noAutofit/>
          </a:bodyPr>
          <a:lstStyle/>
          <a:p>
            <a:r>
              <a:rPr lang="en-US" sz="1800" b="1" dirty="0"/>
              <a:t>V</a:t>
            </a:r>
            <a:r>
              <a:rPr lang="en-US" sz="1800" b="1" dirty="0" smtClean="0"/>
              <a:t>ery rare event topology </a:t>
            </a:r>
            <a:r>
              <a:rPr lang="en-US" sz="1800" dirty="0" smtClean="0"/>
              <a:t>but </a:t>
            </a:r>
            <a:r>
              <a:rPr lang="en-US" sz="1800" b="1" dirty="0" smtClean="0"/>
              <a:t>highly suppressed background </a:t>
            </a:r>
            <a:r>
              <a:rPr lang="en-US" sz="1800" dirty="0" smtClean="0"/>
              <a:t>(~ 1 event / 100pb</a:t>
            </a:r>
            <a:r>
              <a:rPr lang="en-US" sz="1800" baseline="30000" dirty="0" smtClean="0"/>
              <a:t>-1</a:t>
            </a:r>
            <a:r>
              <a:rPr lang="en-US" sz="1800" dirty="0" smtClean="0"/>
              <a:t>)</a:t>
            </a:r>
            <a:endParaRPr lang="en-US" sz="1800" b="1" dirty="0" smtClean="0">
              <a:solidFill>
                <a:schemeClr val="accent1"/>
              </a:solidFill>
              <a:cs typeface="Times New Roman"/>
            </a:endParaRPr>
          </a:p>
          <a:p>
            <a:r>
              <a:rPr lang="en-US" sz="1800" dirty="0" smtClean="0">
                <a:cs typeface="Times New Roman"/>
              </a:rPr>
              <a:t>At least three jets (P</a:t>
            </a:r>
            <a:r>
              <a:rPr lang="en-US" sz="1800" baseline="-25000" dirty="0" smtClean="0">
                <a:cs typeface="Times New Roman"/>
              </a:rPr>
              <a:t>T</a:t>
            </a:r>
            <a:r>
              <a:rPr lang="en-US" sz="1800" dirty="0" smtClean="0">
                <a:cs typeface="Times New Roman"/>
              </a:rPr>
              <a:t> &gt; 30), the scalar sum of the transverse momentum H</a:t>
            </a:r>
            <a:r>
              <a:rPr lang="en-US" sz="1800" baseline="-25000" dirty="0" smtClean="0">
                <a:cs typeface="Times New Roman"/>
              </a:rPr>
              <a:t>T </a:t>
            </a:r>
            <a:r>
              <a:rPr lang="en-US" sz="1800" dirty="0" smtClean="0">
                <a:cs typeface="Times New Roman"/>
              </a:rPr>
              <a:t>&gt; 200</a:t>
            </a:r>
            <a:endParaRPr lang="en-US" sz="1800" dirty="0" smtClean="0"/>
          </a:p>
          <a:p>
            <a:r>
              <a:rPr lang="en-US" sz="1800" dirty="0" smtClean="0">
                <a:cs typeface="Times New Roman"/>
              </a:rPr>
              <a:t>Same sign pair of isolated leptons (P</a:t>
            </a:r>
            <a:r>
              <a:rPr lang="en-US" sz="1800" baseline="-25000" dirty="0" smtClean="0">
                <a:cs typeface="Times New Roman"/>
              </a:rPr>
              <a:t>T</a:t>
            </a:r>
            <a:r>
              <a:rPr lang="en-US" sz="1800" dirty="0" smtClean="0">
                <a:cs typeface="Times New Roman"/>
              </a:rPr>
              <a:t> &gt; 10, 20)</a:t>
            </a:r>
            <a:r>
              <a:rPr lang="en-US" sz="1800" dirty="0" smtClean="0"/>
              <a:t> in three channels: </a:t>
            </a:r>
            <a:r>
              <a:rPr lang="en-US" sz="1800" b="1" dirty="0" err="1" smtClean="0">
                <a:solidFill>
                  <a:schemeClr val="accent1"/>
                </a:solidFill>
                <a:latin typeface="Times New Roman"/>
                <a:cs typeface="Times New Roman"/>
              </a:rPr>
              <a:t>ee</a:t>
            </a:r>
            <a:r>
              <a:rPr lang="en-US" sz="1800" b="1" dirty="0" smtClean="0">
                <a:solidFill>
                  <a:schemeClr val="accent1"/>
                </a:solidFill>
                <a:latin typeface="Times New Roman"/>
                <a:cs typeface="Times New Roman"/>
              </a:rPr>
              <a:t>, </a:t>
            </a:r>
            <a:r>
              <a:rPr lang="en-US" sz="1800" b="1" dirty="0" err="1" smtClean="0">
                <a:solidFill>
                  <a:schemeClr val="accent1"/>
                </a:solidFill>
                <a:latin typeface="Times New Roman"/>
                <a:cs typeface="Times New Roman"/>
              </a:rPr>
              <a:t>eμ</a:t>
            </a:r>
            <a:r>
              <a:rPr lang="en-US" sz="1800" b="1" dirty="0" smtClean="0">
                <a:solidFill>
                  <a:schemeClr val="accent1"/>
                </a:solidFill>
                <a:latin typeface="Times New Roman"/>
                <a:cs typeface="Times New Roman"/>
              </a:rPr>
              <a:t>, μμ </a:t>
            </a:r>
            <a:r>
              <a:rPr lang="en-US" sz="1800" dirty="0" smtClean="0">
                <a:cs typeface="Times New Roman"/>
              </a:rPr>
              <a:t>Missing P</a:t>
            </a:r>
            <a:r>
              <a:rPr lang="en-US" sz="1800" baseline="-25000" dirty="0" smtClean="0">
                <a:cs typeface="Times New Roman"/>
              </a:rPr>
              <a:t>T</a:t>
            </a:r>
            <a:r>
              <a:rPr lang="en-US" sz="1800" dirty="0" smtClean="0">
                <a:cs typeface="Times New Roman"/>
              </a:rPr>
              <a:t> &gt; 80</a:t>
            </a:r>
            <a:endParaRPr lang="en-US" sz="1800" dirty="0">
              <a:cs typeface="Times New Roman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685800" y="2648634"/>
            <a:ext cx="2667000" cy="646331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s-ES_tradnl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Backgrounds</a:t>
            </a:r>
            <a:r>
              <a:rPr lang="es-ES_tradnl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  <a:endParaRPr lang="es-ES_tradnl" b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en-US" dirty="0" smtClean="0"/>
              <a:t>Main contribution: </a:t>
            </a:r>
            <a:r>
              <a:rPr lang="en-US" dirty="0" err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tt</a:t>
            </a:r>
            <a:endParaRPr lang="es-ES_tradnl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5094317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/>
                </a:solidFill>
              </a:rPr>
              <a:t>Expected 95% CL upper limit </a:t>
            </a:r>
            <a:r>
              <a:rPr lang="en-US" dirty="0" smtClean="0"/>
              <a:t>contours combining the three channels (7 </a:t>
            </a:r>
            <a:r>
              <a:rPr lang="en-US" dirty="0" err="1" smtClean="0"/>
              <a:t>TeV</a:t>
            </a:r>
            <a:r>
              <a:rPr lang="en-US" dirty="0" smtClean="0"/>
              <a:t>), as well as the latest exclusion region from CDF and D0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337305"/>
            <a:ext cx="8496944" cy="674611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Summary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1011916"/>
            <a:ext cx="8496944" cy="5123656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performance of CMS in collision data has been very good since the start of the data taking.</a:t>
            </a:r>
          </a:p>
          <a:p>
            <a:pPr>
              <a:buNone/>
            </a:pPr>
            <a:endParaRPr lang="en-US" sz="1600" dirty="0" smtClean="0"/>
          </a:p>
          <a:p>
            <a:r>
              <a:rPr lang="en-US" sz="2000" dirty="0" smtClean="0"/>
              <a:t>At 7-8 </a:t>
            </a:r>
            <a:r>
              <a:rPr lang="en-US" sz="2000" dirty="0" err="1" smtClean="0"/>
              <a:t>Tev</a:t>
            </a:r>
            <a:r>
              <a:rPr lang="en-US" sz="2000" dirty="0" smtClean="0"/>
              <a:t> with enough luminosity (5 fb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),  CMS  will explore the complete range of Higgs mass up to 600 </a:t>
            </a:r>
            <a:r>
              <a:rPr lang="en-US" sz="2000" dirty="0" err="1" smtClean="0"/>
              <a:t>GeV</a:t>
            </a:r>
            <a:r>
              <a:rPr lang="en-US" sz="2000" dirty="0" smtClean="0"/>
              <a:t>:</a:t>
            </a:r>
          </a:p>
          <a:p>
            <a:pPr lvl="1">
              <a:buNone/>
            </a:pPr>
            <a:r>
              <a:rPr lang="en-US" sz="2000" dirty="0" smtClean="0"/>
              <a:t>– </a:t>
            </a:r>
            <a:r>
              <a:rPr lang="en-US" sz="2000" b="1" dirty="0" smtClean="0"/>
              <a:t>SM Higgs 3σdiscovery sensitivity </a:t>
            </a:r>
            <a:r>
              <a:rPr lang="en-US" sz="2000" dirty="0" smtClean="0"/>
              <a:t>: </a:t>
            </a:r>
            <a:r>
              <a:rPr lang="en-US" sz="2000" b="1" dirty="0" smtClean="0">
                <a:solidFill>
                  <a:schemeClr val="accent5"/>
                </a:solidFill>
              </a:rPr>
              <a:t>[114-600]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pPr lvl="1">
              <a:buNone/>
            </a:pPr>
            <a:r>
              <a:rPr lang="es-ES" sz="2000" dirty="0" smtClean="0"/>
              <a:t>– </a:t>
            </a:r>
            <a:r>
              <a:rPr lang="es-ES" sz="2000" b="1" dirty="0" smtClean="0"/>
              <a:t>SM Higgs exclusion range </a:t>
            </a:r>
            <a:r>
              <a:rPr lang="es-ES" sz="2000" dirty="0" smtClean="0"/>
              <a:t>: </a:t>
            </a:r>
            <a:r>
              <a:rPr lang="es-ES" sz="2000" b="1" dirty="0" smtClean="0">
                <a:solidFill>
                  <a:schemeClr val="accent5"/>
                </a:solidFill>
              </a:rPr>
              <a:t>[114-600] </a:t>
            </a:r>
            <a:r>
              <a:rPr lang="es-ES" sz="2000" dirty="0" smtClean="0"/>
              <a:t>GeV</a:t>
            </a:r>
          </a:p>
          <a:p>
            <a:pPr lvl="1">
              <a:buNone/>
            </a:pPr>
            <a:endParaRPr lang="es-ES" sz="1400" dirty="0" smtClean="0"/>
          </a:p>
          <a:p>
            <a:r>
              <a:rPr lang="es-ES" sz="2000" dirty="0" smtClean="0"/>
              <a:t>Before the first fb</a:t>
            </a:r>
            <a:r>
              <a:rPr lang="es-ES" sz="2000" baseline="30000" dirty="0" smtClean="0"/>
              <a:t>-1</a:t>
            </a:r>
            <a:r>
              <a:rPr lang="es-ES" sz="2000" dirty="0" smtClean="0"/>
              <a:t> of data is collected, many SUSY searches will be fully performed, and a sizable region of the paremeter space will be explored, reaching </a:t>
            </a:r>
            <a:r>
              <a:rPr lang="en-US" sz="2000" b="1" dirty="0" smtClean="0"/>
              <a:t>sensitivity to regions of SUSY (</a:t>
            </a:r>
            <a:r>
              <a:rPr lang="en-US" sz="2000" b="1" dirty="0" err="1" smtClean="0"/>
              <a:t>mSUGRA</a:t>
            </a:r>
            <a:r>
              <a:rPr lang="en-US" sz="2000" b="1" dirty="0" smtClean="0"/>
              <a:t>) parameter space beyond the current </a:t>
            </a:r>
            <a:r>
              <a:rPr lang="en-US" sz="2000" b="1" dirty="0" err="1" smtClean="0"/>
              <a:t>Tevatron</a:t>
            </a:r>
            <a:r>
              <a:rPr lang="en-US" sz="2000" b="1" dirty="0" smtClean="0"/>
              <a:t> limits</a:t>
            </a:r>
            <a:endParaRPr lang="es-ES" sz="2000" dirty="0"/>
          </a:p>
          <a:p>
            <a:endParaRPr lang="es-ES" sz="1800" dirty="0" smtClean="0"/>
          </a:p>
          <a:p>
            <a:r>
              <a:rPr lang="es-ES" sz="2000" b="1" dirty="0" smtClean="0">
                <a:solidFill>
                  <a:schemeClr val="accent2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During next year, a wide catalogue of Higgs, MSSM and SUSY searches will be performed by CMS at the LHC, with potential to exclude and discover new physics in regions never before reached</a:t>
            </a:r>
            <a:endParaRPr lang="es-ES" sz="2400" b="1" dirty="0" smtClean="0">
              <a:solidFill>
                <a:schemeClr val="accent2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  <a:p>
            <a:pPr lvl="1">
              <a:buNone/>
            </a:pPr>
            <a:endParaRPr lang="en-US" sz="2000" dirty="0" smtClean="0"/>
          </a:p>
          <a:p>
            <a:pPr lvl="1">
              <a:buNone/>
            </a:pPr>
            <a:endParaRPr lang="en-US" sz="2000" dirty="0" smtClean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10_blueba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762000"/>
            <a:ext cx="3446246" cy="3787372"/>
          </a:xfrm>
          <a:prstGeom prst="rect">
            <a:avLst/>
          </a:prstGeom>
        </p:spPr>
      </p:pic>
      <p:pic>
        <p:nvPicPr>
          <p:cNvPr id="11" name="10 Imagen" descr="tevbayeslimits19july2010.gif"/>
          <p:cNvPicPr>
            <a:picLocks noChangeAspect="1"/>
          </p:cNvPicPr>
          <p:nvPr/>
        </p:nvPicPr>
        <p:blipFill>
          <a:blip r:embed="rId3" cstate="print"/>
          <a:srcRect l="3587" b="7129"/>
          <a:stretch>
            <a:fillRect/>
          </a:stretch>
        </p:blipFill>
        <p:spPr>
          <a:xfrm>
            <a:off x="228600" y="2514600"/>
            <a:ext cx="5255543" cy="40386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 err="1" smtClean="0"/>
              <a:t>Previous</a:t>
            </a:r>
            <a:r>
              <a:rPr lang="es-ES" sz="3200" dirty="0" smtClean="0"/>
              <a:t> and </a:t>
            </a:r>
            <a:r>
              <a:rPr lang="es-ES" sz="3200" dirty="0" err="1" smtClean="0"/>
              <a:t>Current</a:t>
            </a:r>
            <a:r>
              <a:rPr lang="es-ES" sz="3200" dirty="0" smtClean="0"/>
              <a:t> </a:t>
            </a:r>
            <a:r>
              <a:rPr lang="es-ES" sz="3200" dirty="0" err="1" smtClean="0"/>
              <a:t>Higgs</a:t>
            </a:r>
            <a:r>
              <a:rPr lang="es-ES" sz="3200" dirty="0" smtClean="0"/>
              <a:t> </a:t>
            </a:r>
            <a:r>
              <a:rPr lang="es-ES" sz="3200" dirty="0" err="1" smtClean="0"/>
              <a:t>Searches</a:t>
            </a:r>
            <a:endParaRPr lang="en-US" sz="320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28600" y="1219200"/>
            <a:ext cx="5334000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s-ES" dirty="0" smtClean="0"/>
              <a:t>Current search scenario defined by </a:t>
            </a:r>
            <a:r>
              <a:rPr lang="es-ES" b="1" dirty="0" smtClean="0">
                <a:solidFill>
                  <a:schemeClr val="accent4"/>
                </a:solidFill>
              </a:rPr>
              <a:t>direct and indirect measures</a:t>
            </a:r>
            <a:r>
              <a:rPr lang="es-ES" dirty="0" smtClean="0"/>
              <a:t>:</a:t>
            </a:r>
          </a:p>
          <a:p>
            <a:r>
              <a:rPr lang="es-ES" b="1" dirty="0" smtClean="0"/>
              <a:t>LEP</a:t>
            </a:r>
            <a:r>
              <a:rPr lang="es-ES" dirty="0" smtClean="0"/>
              <a:t>  set </a:t>
            </a:r>
            <a:r>
              <a:rPr lang="es-ES" dirty="0"/>
              <a:t>a 95% CL</a:t>
            </a:r>
            <a:r>
              <a:rPr lang="es-ES" dirty="0" smtClean="0"/>
              <a:t> limit </a:t>
            </a:r>
            <a:r>
              <a:rPr lang="es-ES" dirty="0"/>
              <a:t>of </a:t>
            </a:r>
            <a:r>
              <a:rPr lang="es-ES" b="1" dirty="0">
                <a:solidFill>
                  <a:schemeClr val="tx2"/>
                </a:solidFill>
              </a:rPr>
              <a:t>m</a:t>
            </a:r>
            <a:r>
              <a:rPr lang="es-ES" b="1" baseline="-25000" dirty="0">
                <a:solidFill>
                  <a:schemeClr val="tx2"/>
                </a:solidFill>
              </a:rPr>
              <a:t>H</a:t>
            </a:r>
            <a:r>
              <a:rPr lang="es-ES" b="1" dirty="0">
                <a:solidFill>
                  <a:schemeClr val="tx2"/>
                </a:solidFill>
              </a:rPr>
              <a:t> </a:t>
            </a:r>
            <a:r>
              <a:rPr lang="es-ES" b="1" dirty="0">
                <a:solidFill>
                  <a:schemeClr val="tx2"/>
                </a:solidFill>
                <a:cs typeface="Arial" charset="0"/>
              </a:rPr>
              <a:t>≥ </a:t>
            </a:r>
            <a:r>
              <a:rPr lang="es-ES" b="1" dirty="0" smtClean="0">
                <a:solidFill>
                  <a:schemeClr val="tx2"/>
                </a:solidFill>
                <a:cs typeface="Arial" charset="0"/>
              </a:rPr>
              <a:t>114.4 GeV</a:t>
            </a:r>
            <a:r>
              <a:rPr lang="en-US" b="1" dirty="0" smtClean="0">
                <a:solidFill>
                  <a:schemeClr val="tx2"/>
                </a:solidFill>
              </a:rPr>
              <a:t>/c</a:t>
            </a:r>
            <a:r>
              <a:rPr lang="en-US" b="1" baseline="30000" dirty="0" smtClean="0">
                <a:solidFill>
                  <a:schemeClr val="tx2"/>
                </a:solidFill>
              </a:rPr>
              <a:t>2</a:t>
            </a:r>
            <a:endParaRPr lang="es-ES" b="1" dirty="0" smtClean="0">
              <a:solidFill>
                <a:schemeClr val="tx2"/>
              </a:solidFill>
              <a:cs typeface="Arial" charset="0"/>
            </a:endParaRPr>
          </a:p>
          <a:p>
            <a:r>
              <a:rPr lang="en-US" b="1" dirty="0" smtClean="0"/>
              <a:t>Precision electroweak measurements </a:t>
            </a:r>
            <a:r>
              <a:rPr lang="en-US" dirty="0" smtClean="0"/>
              <a:t>tell that, for a Standard-Model Higgs boson:</a:t>
            </a:r>
          </a:p>
          <a:p>
            <a:r>
              <a:rPr lang="en-US" dirty="0" smtClean="0"/>
              <a:t> </a:t>
            </a:r>
            <a:r>
              <a:rPr lang="en-US" b="1" dirty="0" err="1" smtClean="0">
                <a:solidFill>
                  <a:schemeClr val="accent2"/>
                </a:solidFill>
              </a:rPr>
              <a:t>m</a:t>
            </a:r>
            <a:r>
              <a:rPr lang="en-US" b="1" baseline="-25000" dirty="0" err="1" smtClean="0">
                <a:solidFill>
                  <a:schemeClr val="accent2"/>
                </a:solidFill>
              </a:rPr>
              <a:t>H</a:t>
            </a:r>
            <a:r>
              <a:rPr lang="en-US" b="1" dirty="0" smtClean="0">
                <a:solidFill>
                  <a:schemeClr val="accent2"/>
                </a:solidFill>
              </a:rPr>
              <a:t> &lt;</a:t>
            </a:r>
            <a:r>
              <a:rPr lang="en-US" dirty="0" smtClean="0"/>
              <a:t>  </a:t>
            </a:r>
            <a:r>
              <a:rPr lang="en-US" b="1" dirty="0" smtClean="0">
                <a:solidFill>
                  <a:schemeClr val="accent2"/>
                </a:solidFill>
              </a:rPr>
              <a:t>~158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accent2"/>
                </a:solidFill>
              </a:rPr>
              <a:t>185 GeV/c</a:t>
            </a:r>
            <a:r>
              <a:rPr lang="en-US" b="1" baseline="30000" dirty="0" smtClean="0">
                <a:solidFill>
                  <a:schemeClr val="accent2"/>
                </a:solidFill>
              </a:rPr>
              <a:t>2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with LEP-2 data)</a:t>
            </a:r>
            <a:endParaRPr lang="es-ES" dirty="0" smtClean="0">
              <a:cs typeface="Arial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12" name="11 Rectángulo"/>
          <p:cNvSpPr/>
          <p:nvPr/>
        </p:nvSpPr>
        <p:spPr>
          <a:xfrm>
            <a:off x="5257800" y="4419600"/>
            <a:ext cx="359816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The </a:t>
            </a:r>
            <a:r>
              <a:rPr lang="es-ES" b="1" dirty="0" smtClean="0"/>
              <a:t>most recent </a:t>
            </a:r>
            <a:r>
              <a:rPr lang="es-ES" dirty="0" smtClean="0"/>
              <a:t>combined result from the Tevatron experiments </a:t>
            </a:r>
            <a:r>
              <a:rPr lang="es-E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CDF</a:t>
            </a:r>
            <a:r>
              <a:rPr lang="es-ES" dirty="0" smtClean="0"/>
              <a:t> and </a:t>
            </a:r>
            <a:r>
              <a:rPr lang="es-ES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DØ,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excludes the mass range between  </a:t>
            </a:r>
            <a:r>
              <a:rPr lang="en-US" b="1" dirty="0" smtClean="0"/>
              <a:t>158 and 175 GeV/c</a:t>
            </a:r>
            <a:r>
              <a:rPr lang="en-US" b="1" baseline="30000" dirty="0" smtClean="0"/>
              <a:t>2</a:t>
            </a:r>
            <a:r>
              <a:rPr lang="en-US" b="1" dirty="0" smtClean="0"/>
              <a:t>, and between 100 and 109 GeV/c</a:t>
            </a:r>
            <a:r>
              <a:rPr lang="en-US" b="1" baseline="30000" dirty="0" smtClean="0"/>
              <a:t>2 </a:t>
            </a:r>
            <a:r>
              <a:rPr lang="en-US" b="1" dirty="0" smtClean="0"/>
              <a:t>at 95% CL</a:t>
            </a:r>
            <a:r>
              <a:rPr lang="es-ES" dirty="0" smtClean="0"/>
              <a:t> </a:t>
            </a:r>
            <a:r>
              <a:rPr lang="es-ES" dirty="0" smtClean="0">
                <a:cs typeface="Arial" charset="0"/>
              </a:rPr>
              <a:t> </a:t>
            </a:r>
            <a:endParaRPr lang="es-ES" dirty="0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23529" y="4491524"/>
            <a:ext cx="3812973" cy="14138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Rectángulo"/>
          <p:cNvSpPr/>
          <p:nvPr/>
        </p:nvSpPr>
        <p:spPr>
          <a:xfrm>
            <a:off x="323529" y="3250596"/>
            <a:ext cx="83632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It operated at a </a:t>
            </a:r>
            <a:r>
              <a:rPr lang="en-US" b="1" dirty="0" smtClean="0"/>
              <a:t>proton-proton</a:t>
            </a:r>
            <a:r>
              <a:rPr lang="en-US" dirty="0" smtClean="0"/>
              <a:t> collision energy of </a:t>
            </a:r>
            <a:r>
              <a:rPr lang="es-E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 TeV </a:t>
            </a:r>
            <a:r>
              <a:rPr lang="es-ES" dirty="0" smtClean="0"/>
              <a:t>since </a:t>
            </a:r>
            <a:r>
              <a:rPr lang="en-AU" dirty="0" smtClean="0"/>
              <a:t>March 30</a:t>
            </a:r>
            <a:r>
              <a:rPr lang="en-AU" baseline="30000" dirty="0" smtClean="0"/>
              <a:t>th</a:t>
            </a:r>
            <a:r>
              <a:rPr lang="en-AU" dirty="0" smtClean="0"/>
              <a:t> 2010</a:t>
            </a:r>
          </a:p>
          <a:p>
            <a:r>
              <a:rPr lang="en-AU" dirty="0" smtClean="0"/>
              <a:t>Continuously collecting luminosity in pp collisions until heavy ions run (November 7)</a:t>
            </a:r>
            <a:endParaRPr lang="en-US" dirty="0" smtClean="0"/>
          </a:p>
          <a:p>
            <a:r>
              <a:rPr lang="en-US" dirty="0" smtClean="0"/>
              <a:t>delivering ~ 47pb</a:t>
            </a:r>
            <a:r>
              <a:rPr lang="en-US" baseline="30000" dirty="0" smtClean="0"/>
              <a:t>-1</a:t>
            </a:r>
            <a:endParaRPr lang="en-US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Hadron</a:t>
            </a:r>
            <a:r>
              <a:rPr lang="es-ES" dirty="0" smtClean="0"/>
              <a:t> </a:t>
            </a:r>
            <a:r>
              <a:rPr lang="es-ES" dirty="0" err="1" smtClean="0"/>
              <a:t>Collider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427984" y="1094895"/>
            <a:ext cx="446258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</a:t>
            </a:r>
            <a:r>
              <a:rPr lang="en-US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Hadron</a:t>
            </a: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Collider</a:t>
            </a:r>
            <a:r>
              <a:rPr lang="en-US" dirty="0" smtClean="0"/>
              <a:t> (LHC)  the largest and highest-energy particle accelerator of the world,  located at CERN (Geneva, Switzerland)</a:t>
            </a:r>
          </a:p>
          <a:p>
            <a:endParaRPr lang="en-US" dirty="0" smtClean="0"/>
          </a:p>
          <a:p>
            <a:r>
              <a:rPr lang="en-US" dirty="0" smtClean="0"/>
              <a:t>It has 4 big experiments (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ALICE, ATLAS, CMS, 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LHCb</a:t>
            </a:r>
            <a:r>
              <a:rPr lang="en-US" dirty="0" smtClean="0"/>
              <a:t>), two of them (</a:t>
            </a:r>
            <a:r>
              <a:rPr lang="en-US" b="1" dirty="0" smtClean="0"/>
              <a:t>CMS</a:t>
            </a:r>
            <a:r>
              <a:rPr lang="en-US" dirty="0" smtClean="0"/>
              <a:t> and </a:t>
            </a:r>
            <a:r>
              <a:rPr lang="en-US" b="1" dirty="0" smtClean="0"/>
              <a:t>ATLAS</a:t>
            </a:r>
            <a:r>
              <a:rPr lang="en-US" dirty="0" smtClean="0"/>
              <a:t>)  intended for general purposes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pic>
        <p:nvPicPr>
          <p:cNvPr id="12" name="11 Imagen" descr="lhc-sim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16132"/>
            <a:ext cx="3837756" cy="1772816"/>
          </a:xfrm>
          <a:prstGeom prst="rect">
            <a:avLst/>
          </a:prstGeom>
        </p:spPr>
      </p:pic>
      <p:sp>
        <p:nvSpPr>
          <p:cNvPr id="32" name="Content Placeholder 3"/>
          <p:cNvSpPr txBox="1">
            <a:spLocks/>
          </p:cNvSpPr>
          <p:nvPr/>
        </p:nvSpPr>
        <p:spPr>
          <a:xfrm>
            <a:off x="323529" y="4452055"/>
            <a:ext cx="4191000" cy="1413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Beam back at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end of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February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 of run – 12</a:t>
            </a:r>
            <a:r>
              <a:rPr kumimoji="0" lang="en-US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December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b="1" dirty="0" smtClean="0"/>
              <a:t>~200 days proton physics</a:t>
            </a:r>
            <a:endParaRPr lang="en-GB" b="1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(+ 4 weeks </a:t>
            </a:r>
            <a:r>
              <a:rPr lang="en-US" dirty="0" smtClean="0"/>
              <a:t>ion run)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3529" y="4173926"/>
            <a:ext cx="203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5BD3"/>
                </a:solidFill>
              </a:rPr>
              <a:t>Plans for next year:</a:t>
            </a:r>
            <a:endParaRPr lang="en-US" b="1" dirty="0">
              <a:solidFill>
                <a:srgbClr val="005BD3"/>
              </a:solidFill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572000" y="4491524"/>
          <a:ext cx="4191000" cy="17766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6142"/>
                <a:gridCol w="1293964"/>
                <a:gridCol w="1100894"/>
              </a:tblGrid>
              <a:tr h="344091">
                <a:tc>
                  <a:txBody>
                    <a:bodyPr/>
                    <a:lstStyle/>
                    <a:p>
                      <a:endParaRPr lang="en-GB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aseline="0" dirty="0" smtClean="0"/>
                        <a:t>“Reasonable numbers”</a:t>
                      </a:r>
                      <a:endParaRPr lang="en-GB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aseline="0" dirty="0" smtClean="0"/>
                        <a:t>“Ultimate reach”</a:t>
                      </a:r>
                      <a:endParaRPr lang="en-GB" sz="1400" baseline="0" dirty="0"/>
                    </a:p>
                  </a:txBody>
                  <a:tcPr/>
                </a:tc>
              </a:tr>
              <a:tr h="2024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Peak luminosity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6.4  x 10</a:t>
                      </a:r>
                      <a:r>
                        <a:rPr lang="en-US" sz="1400" baseline="30000" dirty="0" smtClean="0"/>
                        <a:t>32</a:t>
                      </a:r>
                      <a:endParaRPr lang="en-GB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2.2  x 10</a:t>
                      </a:r>
                      <a:r>
                        <a:rPr lang="en-US" sz="1400" baseline="30000" dirty="0" smtClean="0"/>
                        <a:t>33</a:t>
                      </a:r>
                      <a:endParaRPr lang="en-GB" sz="1400" baseline="30000" dirty="0"/>
                    </a:p>
                  </a:txBody>
                  <a:tcPr/>
                </a:tc>
              </a:tr>
              <a:tr h="34409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Integrated per</a:t>
                      </a:r>
                      <a:r>
                        <a:rPr lang="en-US" sz="1400" baseline="0" dirty="0" smtClean="0"/>
                        <a:t> day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11 pb</a:t>
                      </a:r>
                      <a:r>
                        <a:rPr lang="en-US" sz="1400" baseline="30000" dirty="0" smtClean="0"/>
                        <a:t>-1</a:t>
                      </a:r>
                      <a:endParaRPr lang="en-GB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38 pb</a:t>
                      </a:r>
                      <a:r>
                        <a:rPr lang="en-US" sz="1400" baseline="30000" dirty="0" smtClean="0"/>
                        <a:t>-1</a:t>
                      </a:r>
                      <a:endParaRPr lang="en-GB" sz="1400" baseline="30000" dirty="0"/>
                    </a:p>
                  </a:txBody>
                  <a:tcPr/>
                </a:tc>
              </a:tr>
              <a:tr h="2024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200 days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4"/>
                          </a:solidFill>
                        </a:rPr>
                        <a:t>2.2 fb</a:t>
                      </a:r>
                      <a:r>
                        <a:rPr lang="en-US" sz="1400" b="1" baseline="30000" dirty="0" smtClean="0">
                          <a:solidFill>
                            <a:schemeClr val="accent4"/>
                          </a:solidFill>
                        </a:rPr>
                        <a:t>-1</a:t>
                      </a:r>
                      <a:endParaRPr lang="en-GB" sz="1400" b="1" baseline="30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accent4"/>
                          </a:solidFill>
                        </a:rPr>
                        <a:t>7.6 fb</a:t>
                      </a:r>
                      <a:r>
                        <a:rPr lang="en-US" sz="1400" b="1" baseline="30000" dirty="0" smtClean="0">
                          <a:solidFill>
                            <a:schemeClr val="accent4"/>
                          </a:solidFill>
                        </a:rPr>
                        <a:t>-1</a:t>
                      </a:r>
                      <a:endParaRPr lang="en-GB" sz="1400" b="1" baseline="30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</a:tr>
              <a:tr h="2024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Stored</a:t>
                      </a:r>
                      <a:r>
                        <a:rPr lang="en-US" sz="1400" baseline="0" dirty="0" smtClean="0"/>
                        <a:t> energy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72 MJ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134 MJ</a:t>
                      </a:r>
                      <a:endParaRPr lang="en-GB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80156" y="5905423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349E"/>
                </a:solidFill>
              </a:rPr>
              <a:t>Collision energy: </a:t>
            </a:r>
            <a:r>
              <a:rPr lang="en-US" b="1" dirty="0" smtClean="0">
                <a:solidFill>
                  <a:schemeClr val="accent4"/>
                </a:solidFill>
              </a:rPr>
              <a:t>8 </a:t>
            </a:r>
            <a:r>
              <a:rPr lang="en-US" b="1" dirty="0" err="1" smtClean="0">
                <a:solidFill>
                  <a:schemeClr val="accent4"/>
                </a:solidFill>
              </a:rPr>
              <a:t>TeV</a:t>
            </a:r>
            <a:r>
              <a:rPr lang="en-US" b="1" dirty="0" smtClean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en-US" dirty="0" smtClean="0"/>
              <a:t>(to be decided in Chamonix)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Compact Muon </a:t>
            </a:r>
            <a:r>
              <a:rPr lang="es-ES" dirty="0" err="1" smtClean="0"/>
              <a:t>Solenoid</a:t>
            </a:r>
            <a:endParaRPr lang="en-US" dirty="0"/>
          </a:p>
        </p:txBody>
      </p:sp>
      <p:sp>
        <p:nvSpPr>
          <p:cNvPr id="4" name="Text Box 1033"/>
          <p:cNvSpPr txBox="1">
            <a:spLocks noChangeArrowheads="1"/>
          </p:cNvSpPr>
          <p:nvPr/>
        </p:nvSpPr>
        <p:spPr bwMode="auto">
          <a:xfrm>
            <a:off x="467544" y="1268760"/>
            <a:ext cx="7992888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 </a:t>
            </a:r>
            <a:r>
              <a:rPr lang="en-US" dirty="0" smtClean="0"/>
              <a:t>is, with ATLAS one of the two main general purpose LHC experiments</a:t>
            </a:r>
          </a:p>
          <a:p>
            <a:r>
              <a:rPr lang="en-US" dirty="0" smtClean="0"/>
              <a:t>CMS stands for </a:t>
            </a:r>
            <a:r>
              <a:rPr lang="en-US" b="1" dirty="0" smtClean="0"/>
              <a:t>Compact </a:t>
            </a:r>
            <a:r>
              <a:rPr lang="en-US" b="1" dirty="0" err="1" smtClean="0"/>
              <a:t>Muon</a:t>
            </a:r>
            <a:r>
              <a:rPr lang="en-US" b="1" dirty="0" smtClean="0"/>
              <a:t> Solenoid</a:t>
            </a:r>
            <a:endParaRPr lang="en-US" b="1" dirty="0"/>
          </a:p>
        </p:txBody>
      </p:sp>
      <p:sp>
        <p:nvSpPr>
          <p:cNvPr id="16" name="15 Rectángulo"/>
          <p:cNvSpPr/>
          <p:nvPr/>
        </p:nvSpPr>
        <p:spPr>
          <a:xfrm>
            <a:off x="539551" y="2067958"/>
            <a:ext cx="4959601" cy="18158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Compact</a:t>
            </a:r>
          </a:p>
          <a:p>
            <a:r>
              <a:rPr lang="en-US" sz="1600" dirty="0" smtClean="0"/>
              <a:t>“Small”  in size when compared to ATLAS, but  two times heavier</a:t>
            </a:r>
          </a:p>
          <a:p>
            <a:r>
              <a:rPr lang="en-US" sz="1600" b="1" dirty="0" err="1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Muon</a:t>
            </a:r>
            <a:endParaRPr lang="en-US" sz="1600" b="1" dirty="0" smtClean="0">
              <a:solidFill>
                <a:srgbClr val="6800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600" dirty="0" smtClean="0"/>
              <a:t>Optimized for </a:t>
            </a:r>
            <a:r>
              <a:rPr lang="en-US" sz="1600" dirty="0" err="1" smtClean="0"/>
              <a:t>Muon</a:t>
            </a:r>
            <a:r>
              <a:rPr lang="en-US" sz="1600" dirty="0" smtClean="0"/>
              <a:t> detection</a:t>
            </a:r>
          </a:p>
          <a:p>
            <a:r>
              <a:rPr lang="en-US" sz="1600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Solenoid</a:t>
            </a:r>
          </a:p>
          <a:p>
            <a:r>
              <a:rPr lang="en-US" sz="1600" dirty="0" smtClean="0"/>
              <a:t>Magnetic field produced by a superconducting solenoid</a:t>
            </a:r>
            <a:endParaRPr lang="en-US" sz="1600" dirty="0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pic>
        <p:nvPicPr>
          <p:cNvPr id="21" name="Picture 189" descr="CMSn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7361" y="1915091"/>
            <a:ext cx="2961280" cy="1968749"/>
          </a:xfrm>
          <a:prstGeom prst="rect">
            <a:avLst/>
          </a:prstGeom>
          <a:noFill/>
        </p:spPr>
      </p:pic>
      <p:grpSp>
        <p:nvGrpSpPr>
          <p:cNvPr id="12" name="Group 17"/>
          <p:cNvGrpSpPr/>
          <p:nvPr/>
        </p:nvGrpSpPr>
        <p:grpSpPr>
          <a:xfrm>
            <a:off x="99025" y="3967462"/>
            <a:ext cx="5788336" cy="2326305"/>
            <a:chOff x="336287" y="2909690"/>
            <a:chExt cx="8807713" cy="319087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rcRect b="8926"/>
            <a:stretch>
              <a:fillRect/>
            </a:stretch>
          </p:blipFill>
          <p:spPr>
            <a:xfrm>
              <a:off x="4482855" y="2909690"/>
              <a:ext cx="4661145" cy="318383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105400" y="3654623"/>
              <a:ext cx="3810000" cy="422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Integrated </a:t>
              </a:r>
              <a:r>
                <a:rPr lang="en-US" sz="1400" dirty="0" err="1" smtClean="0"/>
                <a:t>lumi</a:t>
              </a:r>
              <a:r>
                <a:rPr lang="en-US" sz="1400" dirty="0" smtClean="0"/>
                <a:t>/day</a:t>
              </a:r>
              <a:endParaRPr lang="en-US" sz="14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287" y="2909690"/>
              <a:ext cx="4254500" cy="319087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087367" y="3428999"/>
              <a:ext cx="1875035" cy="422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2 10 </a:t>
              </a:r>
              <a:r>
                <a:rPr lang="en-US" sz="1400" baseline="30000" dirty="0" smtClean="0">
                  <a:solidFill>
                    <a:srgbClr val="0000FF"/>
                  </a:solidFill>
                </a:rPr>
                <a:t>32</a:t>
              </a:r>
              <a:r>
                <a:rPr lang="en-US" sz="1400" dirty="0" smtClean="0">
                  <a:solidFill>
                    <a:srgbClr val="0000FF"/>
                  </a:solidFill>
                </a:rPr>
                <a:t> Hz/cm</a:t>
              </a:r>
              <a:r>
                <a:rPr lang="en-US" sz="1400" baseline="30000" dirty="0" smtClean="0">
                  <a:solidFill>
                    <a:srgbClr val="0000FF"/>
                  </a:solidFill>
                </a:rPr>
                <a:t>2</a:t>
              </a:r>
              <a:endParaRPr lang="en-US" sz="1400" baseline="30000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1997" y="5331022"/>
              <a:ext cx="2158691" cy="422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10 </a:t>
              </a:r>
              <a:r>
                <a:rPr lang="en-US" sz="1400" baseline="30000" dirty="0" smtClean="0">
                  <a:solidFill>
                    <a:srgbClr val="0000FF"/>
                  </a:solidFill>
                </a:rPr>
                <a:t>27</a:t>
              </a:r>
              <a:r>
                <a:rPr lang="en-US" sz="1400" dirty="0" smtClean="0">
                  <a:solidFill>
                    <a:srgbClr val="0000FF"/>
                  </a:solidFill>
                </a:rPr>
                <a:t> Hz/cm</a:t>
              </a:r>
              <a:r>
                <a:rPr lang="en-US" sz="1400" baseline="30000" dirty="0" smtClean="0">
                  <a:solidFill>
                    <a:srgbClr val="0000FF"/>
                  </a:solidFill>
                </a:rPr>
                <a:t>2</a:t>
              </a:r>
              <a:endParaRPr lang="en-US" sz="1400" baseline="30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638104" y="4257309"/>
            <a:ext cx="33359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4"/>
                </a:solidFill>
              </a:rPr>
              <a:t>LHC Delivered 47 pb</a:t>
            </a:r>
            <a:r>
              <a:rPr lang="en-US" sz="1600" b="1" baseline="30000" dirty="0" smtClean="0">
                <a:solidFill>
                  <a:schemeClr val="accent4"/>
                </a:solidFill>
              </a:rPr>
              <a:t>-1</a:t>
            </a:r>
            <a:r>
              <a:rPr lang="en-US" sz="1600" dirty="0" smtClean="0"/>
              <a:t> </a:t>
            </a:r>
          </a:p>
          <a:p>
            <a:r>
              <a:rPr lang="en-US" sz="1600" b="1" dirty="0" smtClean="0">
                <a:solidFill>
                  <a:schemeClr val="accent4"/>
                </a:solidFill>
              </a:rPr>
              <a:t>CMS recorded 43 pb</a:t>
            </a:r>
            <a:r>
              <a:rPr lang="en-US" sz="1600" b="1" baseline="30000" dirty="0" smtClean="0">
                <a:solidFill>
                  <a:schemeClr val="accent4"/>
                </a:solidFill>
              </a:rPr>
              <a:t>-1</a:t>
            </a:r>
          </a:p>
          <a:p>
            <a:r>
              <a:rPr lang="en-US" sz="1600" dirty="0" smtClean="0"/>
              <a:t>Overall data taking efficiency 92%</a:t>
            </a:r>
          </a:p>
          <a:p>
            <a:r>
              <a:rPr lang="en-US" sz="1600" dirty="0" smtClean="0"/>
              <a:t>~85% with all sub-detectors in perfect conditions</a:t>
            </a:r>
          </a:p>
          <a:p>
            <a:r>
              <a:rPr lang="en-US" sz="1600" dirty="0" smtClean="0"/>
              <a:t>Heavy Ions: delivered ~ 1.96 </a:t>
            </a:r>
            <a:r>
              <a:rPr lang="en-US" sz="1600" dirty="0" smtClean="0">
                <a:latin typeface="Symbol" charset="2"/>
                <a:cs typeface="Symbol" charset="2"/>
              </a:rPr>
              <a:t>m</a:t>
            </a:r>
            <a:r>
              <a:rPr lang="en-US" sz="1600" dirty="0" smtClean="0"/>
              <a:t>b</a:t>
            </a:r>
            <a:r>
              <a:rPr lang="en-US" sz="1600" baseline="30000" dirty="0" smtClean="0"/>
              <a:t>-1</a:t>
            </a:r>
            <a:r>
              <a:rPr lang="en-US" sz="1600" dirty="0" smtClean="0"/>
              <a:t>, efficiency &gt; 95%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cms_later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4707" y="1772816"/>
            <a:ext cx="5033525" cy="2697163"/>
          </a:xfrm>
          <a:prstGeom prst="rect">
            <a:avLst/>
          </a:prstGeom>
          <a:noFill/>
        </p:spPr>
      </p:pic>
      <p:sp>
        <p:nvSpPr>
          <p:cNvPr id="30" name="29 Elipse"/>
          <p:cNvSpPr/>
          <p:nvPr/>
        </p:nvSpPr>
        <p:spPr>
          <a:xfrm>
            <a:off x="1979712" y="3501008"/>
            <a:ext cx="1008112" cy="8640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The</a:t>
            </a:r>
            <a:r>
              <a:rPr lang="es-ES" dirty="0" smtClean="0"/>
              <a:t> CMS </a:t>
            </a:r>
            <a:r>
              <a:rPr lang="es-ES" dirty="0" err="1" smtClean="0"/>
              <a:t>detectors</a:t>
            </a:r>
            <a:endParaRPr lang="en-US" dirty="0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5322418" y="1340768"/>
            <a:ext cx="347905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smtClean="0"/>
              <a:t>Superconducting solenoid</a:t>
            </a:r>
            <a:endParaRPr lang="en-US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174658" y="4581128"/>
            <a:ext cx="259078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dirty="0" err="1" smtClean="0"/>
              <a:t>Hadronic</a:t>
            </a:r>
            <a:r>
              <a:rPr lang="en-US" dirty="0" smtClean="0"/>
              <a:t> Calorimeter (HCAL</a:t>
            </a:r>
            <a:r>
              <a:rPr lang="en-US" dirty="0"/>
              <a:t>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Hadrons</a:t>
            </a:r>
            <a:endParaRPr lang="en-US" dirty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Protons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 smtClean="0">
                <a:solidFill>
                  <a:srgbClr val="0000CC"/>
                </a:solidFill>
              </a:rPr>
              <a:t>neutrons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 err="1" smtClean="0">
                <a:solidFill>
                  <a:srgbClr val="0000CC"/>
                </a:solidFill>
              </a:rPr>
              <a:t>pions</a:t>
            </a:r>
            <a:r>
              <a:rPr lang="en-US" dirty="0">
                <a:solidFill>
                  <a:srgbClr val="0000CC"/>
                </a:solidFill>
              </a:rPr>
              <a:t>, </a:t>
            </a:r>
            <a:r>
              <a:rPr lang="en-US" dirty="0" err="1" smtClean="0">
                <a:solidFill>
                  <a:srgbClr val="0000CC"/>
                </a:solidFill>
              </a:rPr>
              <a:t>kaons</a:t>
            </a:r>
            <a:r>
              <a:rPr lang="en-US" dirty="0">
                <a:solidFill>
                  <a:srgbClr val="0000CC"/>
                </a:solidFill>
              </a:rPr>
              <a:t>…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Jet/MET measurements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>
            <a:off x="2034757" y="1988840"/>
            <a:ext cx="699502" cy="72008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705703" y="1268760"/>
            <a:ext cx="45153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Tracker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Charged Particles 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>
            <a:off x="4420487" y="1700808"/>
            <a:ext cx="1041832" cy="1152128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51520" y="4077072"/>
            <a:ext cx="194421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dirty="0" smtClean="0"/>
              <a:t>Electromagnetic Calorimeter</a:t>
            </a:r>
            <a:endParaRPr lang="en-US" dirty="0"/>
          </a:p>
          <a:p>
            <a:pPr eaLnBrk="1" hangingPunct="1"/>
            <a:r>
              <a:rPr lang="en-US" dirty="0"/>
              <a:t>(ECAL)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Electrons and photons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 flipV="1">
            <a:off x="2051719" y="3573016"/>
            <a:ext cx="1152129" cy="648072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AutoShape 16"/>
          <p:cNvSpPr>
            <a:spLocks/>
          </p:cNvSpPr>
          <p:nvPr/>
        </p:nvSpPr>
        <p:spPr bwMode="auto">
          <a:xfrm rot="16200000">
            <a:off x="5724825" y="3405153"/>
            <a:ext cx="304800" cy="2368718"/>
          </a:xfrm>
          <a:prstGeom prst="leftBrace">
            <a:avLst>
              <a:gd name="adj1" fmla="val 66667"/>
              <a:gd name="adj2" fmla="val 50000"/>
            </a:avLst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5148064" y="4797152"/>
            <a:ext cx="153890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/>
            <a:r>
              <a:rPr lang="en-US" dirty="0" err="1" smtClean="0"/>
              <a:t>Muon</a:t>
            </a:r>
            <a:r>
              <a:rPr lang="en-US" dirty="0" smtClean="0"/>
              <a:t> System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Identify </a:t>
            </a:r>
            <a:r>
              <a:rPr lang="en-US" dirty="0" err="1" smtClean="0">
                <a:solidFill>
                  <a:srgbClr val="0000CC"/>
                </a:solidFill>
              </a:rPr>
              <a:t>muons</a:t>
            </a:r>
            <a:r>
              <a:rPr lang="en-US" dirty="0" smtClean="0">
                <a:solidFill>
                  <a:srgbClr val="0000CC"/>
                </a:solidFill>
              </a:rPr>
              <a:t> </a:t>
            </a:r>
            <a:endParaRPr lang="en-US" dirty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Measure Pt</a:t>
            </a:r>
            <a:endParaRPr lang="en-US" dirty="0">
              <a:solidFill>
                <a:srgbClr val="0000CC"/>
              </a:solidFill>
            </a:endParaRPr>
          </a:p>
          <a:p>
            <a:r>
              <a:rPr lang="en-US" dirty="0" smtClean="0">
                <a:solidFill>
                  <a:srgbClr val="0000CC"/>
                </a:solidFill>
              </a:rPr>
              <a:t>Trigger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 flipV="1">
            <a:off x="3084011" y="4005064"/>
            <a:ext cx="419701" cy="662136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14 Rectángulo"/>
          <p:cNvSpPr/>
          <p:nvPr/>
        </p:nvSpPr>
        <p:spPr>
          <a:xfrm>
            <a:off x="6983760" y="4869160"/>
            <a:ext cx="21602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Drift tubes (DT)</a:t>
            </a:r>
          </a:p>
          <a:p>
            <a:r>
              <a:rPr lang="en-US" sz="1600" dirty="0" smtClean="0"/>
              <a:t>Cathode Strip Chambers (CSC)</a:t>
            </a:r>
          </a:p>
          <a:p>
            <a:r>
              <a:rPr lang="en-US" sz="1600" dirty="0" smtClean="0"/>
              <a:t>Resistive Plate Chambers (RPCs)</a:t>
            </a:r>
            <a:endParaRPr lang="en-US" sz="1600" dirty="0"/>
          </a:p>
        </p:txBody>
      </p:sp>
      <p:sp>
        <p:nvSpPr>
          <p:cNvPr id="17" name="1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7" name="2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Rebeca González Suárez, 9/9/2010</a:t>
            </a:r>
            <a:endParaRPr lang="en-US"/>
          </a:p>
        </p:txBody>
      </p:sp>
      <p:pic>
        <p:nvPicPr>
          <p:cNvPr id="29" name="14 Imagen" descr="CMS.jpg"/>
          <p:cNvPicPr>
            <a:picLocks noChangeAspect="1"/>
          </p:cNvPicPr>
          <p:nvPr/>
        </p:nvPicPr>
        <p:blipFill>
          <a:blip r:embed="rId3" cstate="print"/>
          <a:srcRect l="11277" r="8011"/>
          <a:stretch>
            <a:fillRect/>
          </a:stretch>
        </p:blipFill>
        <p:spPr>
          <a:xfrm>
            <a:off x="158435" y="2411220"/>
            <a:ext cx="2016223" cy="1665852"/>
          </a:xfrm>
          <a:prstGeom prst="rect">
            <a:avLst/>
          </a:prstGeom>
        </p:spPr>
      </p:pic>
      <p:pic>
        <p:nvPicPr>
          <p:cNvPr id="31" name="4 Imagen" descr="CMS_photo_3_courtesy_of_CERN-prv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491" y="5541634"/>
            <a:ext cx="1819221" cy="1218228"/>
          </a:xfrm>
          <a:prstGeom prst="rect">
            <a:avLst/>
          </a:prstGeom>
        </p:spPr>
      </p:pic>
      <p:pic>
        <p:nvPicPr>
          <p:cNvPr id="33" name="13 Imagen" descr="0902055_06-A5-at-72-dpi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0693" y="1988840"/>
            <a:ext cx="1520779" cy="2287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2348"/>
          <a:stretch>
            <a:fillRect/>
          </a:stretch>
        </p:blipFill>
        <p:spPr bwMode="auto">
          <a:xfrm>
            <a:off x="5524568" y="1836164"/>
            <a:ext cx="2971664" cy="2712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LHC Vs. </a:t>
            </a:r>
            <a:r>
              <a:rPr lang="es-ES" dirty="0" err="1" smtClean="0"/>
              <a:t>Tevatron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381000" y="1313764"/>
            <a:ext cx="82296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 smtClean="0"/>
              <a:t>The Higgs searches at the first period of the LHC will go in paralell with the Tevatron experiments</a:t>
            </a:r>
          </a:p>
          <a:p>
            <a:r>
              <a:rPr lang="es-ES" sz="2000" dirty="0" err="1" smtClean="0"/>
              <a:t>Expectations</a:t>
            </a:r>
            <a:r>
              <a:rPr lang="es-ES" sz="2000" dirty="0" smtClean="0"/>
              <a:t> 2011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141908" y="4548800"/>
            <a:ext cx="7468692" cy="175432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Higher cross-sections </a:t>
            </a:r>
          </a:p>
          <a:p>
            <a:r>
              <a:rPr lang="es-ES" dirty="0" smtClean="0"/>
              <a:t>More </a:t>
            </a:r>
            <a:r>
              <a:rPr lang="es-ES" dirty="0" err="1" smtClean="0"/>
              <a:t>than</a:t>
            </a:r>
            <a:r>
              <a:rPr lang="es-ES" dirty="0" smtClean="0"/>
              <a:t> a factor 10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gg</a:t>
            </a:r>
            <a:r>
              <a:rPr lang="es-ES" dirty="0" smtClean="0"/>
              <a:t> </a:t>
            </a:r>
            <a:r>
              <a:rPr lang="es-ES" dirty="0" err="1" smtClean="0"/>
              <a:t>processes</a:t>
            </a:r>
            <a:r>
              <a:rPr lang="es-ES" dirty="0" smtClean="0"/>
              <a:t> at </a:t>
            </a:r>
            <a:r>
              <a:rPr lang="es-ES" dirty="0" err="1" smtClean="0"/>
              <a:t>certain</a:t>
            </a:r>
            <a:r>
              <a:rPr lang="es-ES" dirty="0" smtClean="0"/>
              <a:t> </a:t>
            </a:r>
            <a:r>
              <a:rPr lang="es-ES" dirty="0" err="1" smtClean="0"/>
              <a:t>masses</a:t>
            </a:r>
            <a:endParaRPr lang="es-ES" dirty="0" smtClean="0"/>
          </a:p>
          <a:p>
            <a:r>
              <a:rPr lang="es-ES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S to B</a:t>
            </a:r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effect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cross-section</a:t>
            </a:r>
            <a:r>
              <a:rPr lang="es-ES" dirty="0" smtClean="0"/>
              <a:t> </a:t>
            </a:r>
            <a:r>
              <a:rPr lang="es-ES" dirty="0" err="1" smtClean="0"/>
              <a:t>less</a:t>
            </a:r>
            <a:r>
              <a:rPr lang="es-ES" dirty="0" smtClean="0"/>
              <a:t>  </a:t>
            </a:r>
            <a:r>
              <a:rPr lang="es-ES" dirty="0" err="1" smtClean="0"/>
              <a:t>pronounced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qq-induced</a:t>
            </a:r>
            <a:r>
              <a:rPr lang="es-ES" dirty="0" smtClean="0"/>
              <a:t> </a:t>
            </a:r>
            <a:r>
              <a:rPr lang="es-ES" dirty="0" err="1" smtClean="0"/>
              <a:t>processes</a:t>
            </a:r>
            <a:r>
              <a:rPr lang="es-ES" dirty="0" smtClean="0"/>
              <a:t>, </a:t>
            </a:r>
            <a:r>
              <a:rPr lang="es-ES" dirty="0" err="1" smtClean="0"/>
              <a:t>especially</a:t>
            </a:r>
            <a:r>
              <a:rPr lang="es-ES" dirty="0" smtClean="0"/>
              <a:t> at </a:t>
            </a:r>
            <a:r>
              <a:rPr lang="es-ES" dirty="0" err="1" smtClean="0"/>
              <a:t>high</a:t>
            </a:r>
            <a:r>
              <a:rPr lang="es-ES" dirty="0" smtClean="0"/>
              <a:t> </a:t>
            </a:r>
            <a:r>
              <a:rPr lang="es-ES" dirty="0" err="1" smtClean="0"/>
              <a:t>masses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b="1" dirty="0" err="1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Detectors</a:t>
            </a:r>
            <a:r>
              <a:rPr lang="es-ES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optimized</a:t>
            </a:r>
            <a:r>
              <a:rPr lang="es-ES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es-ES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Higgs</a:t>
            </a:r>
            <a:r>
              <a:rPr lang="es-ES" b="1" dirty="0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solidFill>
                  <a:srgbClr val="6800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searches</a:t>
            </a:r>
            <a:endParaRPr lang="es-ES" b="1" dirty="0" smtClean="0">
              <a:solidFill>
                <a:srgbClr val="6800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713546" y="4096344"/>
            <a:ext cx="236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388C"/>
                </a:solidFill>
              </a:rPr>
              <a:t>The LHC benefits from:</a:t>
            </a:r>
            <a:endParaRPr lang="en-US" b="1" dirty="0">
              <a:solidFill>
                <a:srgbClr val="FF388C"/>
              </a:solidFill>
            </a:endParaRPr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BC758-1D88-4680-98AF-02D5445455B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13546" y="2721709"/>
          <a:ext cx="4359716" cy="94487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89929"/>
                <a:gridCol w="882528"/>
                <a:gridCol w="1297330"/>
                <a:gridCol w="1089929"/>
              </a:tblGrid>
              <a:tr h="188299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Energy</a:t>
                      </a:r>
                      <a:r>
                        <a:rPr lang="en-US" sz="1600" baseline="0" dirty="0" smtClean="0"/>
                        <a:t> (</a:t>
                      </a:r>
                      <a:r>
                        <a:rPr lang="en-US" sz="1600" baseline="0" dirty="0" err="1" smtClean="0"/>
                        <a:t>TeV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 (fb</a:t>
                      </a:r>
                      <a:r>
                        <a:rPr lang="en-US" sz="1600" baseline="30000" dirty="0" smtClean="0"/>
                        <a:t>-1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  <a:tr h="1882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TeVatron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 </a:t>
                      </a: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1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/>
                </a:tc>
              </a:tr>
              <a:tr h="2150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LHC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7-8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2-7</a:t>
                      </a:r>
                      <a:endParaRPr kumimoji="0" lang="en-US" sz="1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2">
            <a:lum bright="-31000" contrast="67000"/>
          </a:blip>
          <a:srcRect/>
          <a:stretch>
            <a:fillRect/>
          </a:stretch>
        </p:blipFill>
        <p:spPr bwMode="auto">
          <a:xfrm>
            <a:off x="2819400" y="5410200"/>
            <a:ext cx="1600200" cy="1082675"/>
          </a:xfrm>
          <a:prstGeom prst="rect">
            <a:avLst/>
          </a:prstGeom>
          <a:noFill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3">
            <a:lum bright="-16000" contrast="29000"/>
          </a:blip>
          <a:srcRect/>
          <a:stretch>
            <a:fillRect/>
          </a:stretch>
        </p:blipFill>
        <p:spPr bwMode="auto">
          <a:xfrm>
            <a:off x="6096000" y="5410200"/>
            <a:ext cx="1600200" cy="1025525"/>
          </a:xfrm>
          <a:prstGeom prst="rect">
            <a:avLst/>
          </a:prstGeom>
          <a:noFill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Higgs</a:t>
            </a:r>
            <a:r>
              <a:rPr lang="es-ES" dirty="0" smtClean="0"/>
              <a:t> </a:t>
            </a:r>
            <a:r>
              <a:rPr lang="es-ES" dirty="0" err="1" smtClean="0"/>
              <a:t>production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LHC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 dirty="0"/>
          </a:p>
        </p:txBody>
      </p:sp>
      <p:sp>
        <p:nvSpPr>
          <p:cNvPr id="9" name="8 CuadroTexto"/>
          <p:cNvSpPr txBox="1"/>
          <p:nvPr/>
        </p:nvSpPr>
        <p:spPr>
          <a:xfrm>
            <a:off x="4800600" y="190500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Gluon-gluon</a:t>
            </a:r>
            <a:r>
              <a:rPr lang="es-ES" b="1" dirty="0" smtClean="0"/>
              <a:t> </a:t>
            </a:r>
            <a:r>
              <a:rPr lang="es-ES" b="1" dirty="0" err="1" smtClean="0"/>
              <a:t>fusion</a:t>
            </a:r>
            <a:r>
              <a:rPr lang="es-ES" b="1" dirty="0" smtClean="0"/>
              <a:t> </a:t>
            </a:r>
            <a:r>
              <a:rPr lang="es-ES" dirty="0" smtClean="0"/>
              <a:t>(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ggH</a:t>
            </a:r>
            <a:r>
              <a:rPr lang="es-ES" dirty="0" smtClean="0"/>
              <a:t>):</a:t>
            </a:r>
          </a:p>
          <a:p>
            <a:r>
              <a:rPr lang="es-ES" dirty="0" err="1" smtClean="0"/>
              <a:t>Dominant</a:t>
            </a:r>
            <a:r>
              <a:rPr lang="es-ES" dirty="0" smtClean="0"/>
              <a:t> </a:t>
            </a:r>
            <a:r>
              <a:rPr lang="es-ES" dirty="0" err="1" smtClean="0"/>
              <a:t>production</a:t>
            </a:r>
            <a:r>
              <a:rPr lang="es-ES" dirty="0" smtClean="0"/>
              <a:t> </a:t>
            </a:r>
            <a:r>
              <a:rPr lang="es-ES" dirty="0" err="1" smtClean="0"/>
              <a:t>mode</a:t>
            </a:r>
            <a:endParaRPr 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2971800"/>
            <a:ext cx="1608138" cy="531813"/>
          </a:xfrm>
          <a:prstGeom prst="rect">
            <a:avLst/>
          </a:prstGeom>
          <a:noFill/>
        </p:spPr>
      </p:pic>
      <p:sp>
        <p:nvSpPr>
          <p:cNvPr id="11" name="10 Rectángulo"/>
          <p:cNvSpPr/>
          <p:nvPr/>
        </p:nvSpPr>
        <p:spPr>
          <a:xfrm>
            <a:off x="228600" y="4495800"/>
            <a:ext cx="4608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 smtClean="0"/>
              <a:t>Associated production </a:t>
            </a:r>
            <a:r>
              <a:rPr lang="en-AU" dirty="0" smtClean="0"/>
              <a:t>(</a:t>
            </a:r>
            <a:r>
              <a:rPr lang="en-AU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</a:t>
            </a:r>
            <a:r>
              <a:rPr lang="en-A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AU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ZH</a:t>
            </a:r>
            <a:r>
              <a:rPr lang="en-AU" dirty="0" smtClean="0"/>
              <a:t>, </a:t>
            </a:r>
            <a:r>
              <a:rPr lang="en-AU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ttH</a:t>
            </a:r>
            <a:r>
              <a:rPr lang="en-AU" dirty="0" smtClean="0"/>
              <a:t>): Relevant </a:t>
            </a:r>
            <a:r>
              <a:rPr lang="en-GB" dirty="0" smtClean="0"/>
              <a:t>in the low mass region, allows </a:t>
            </a:r>
            <a:r>
              <a:rPr lang="en-GB" dirty="0" err="1" smtClean="0"/>
              <a:t>for‘easy</a:t>
            </a:r>
            <a:r>
              <a:rPr lang="en-GB" dirty="0" smtClean="0"/>
              <a:t>’ </a:t>
            </a:r>
            <a:r>
              <a:rPr lang="es-ES" dirty="0" err="1" smtClean="0"/>
              <a:t>triggering</a:t>
            </a:r>
            <a:endParaRPr lang="es-ES" dirty="0" smtClean="0"/>
          </a:p>
        </p:txBody>
      </p:sp>
      <p:sp>
        <p:nvSpPr>
          <p:cNvPr id="12" name="11 Rectángulo"/>
          <p:cNvSpPr/>
          <p:nvPr/>
        </p:nvSpPr>
        <p:spPr>
          <a:xfrm>
            <a:off x="4953000" y="3733800"/>
            <a:ext cx="3886200" cy="193899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AU" b="1" dirty="0" smtClean="0"/>
              <a:t>Vector Boson Fusion, VBF </a:t>
            </a:r>
            <a:r>
              <a:rPr lang="en-AU" dirty="0" smtClean="0"/>
              <a:t>(</a:t>
            </a:r>
            <a:r>
              <a:rPr lang="en-AU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qqH</a:t>
            </a:r>
            <a:r>
              <a:rPr lang="en-AU" dirty="0" smtClean="0"/>
              <a:t>):</a:t>
            </a:r>
          </a:p>
          <a:p>
            <a:r>
              <a:rPr lang="en-AU" dirty="0" smtClean="0"/>
              <a:t>Characteristic signature with two forward jets and rapidity gap, increasingly important for high masses</a:t>
            </a:r>
          </a:p>
        </p:txBody>
      </p:sp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5715000"/>
            <a:ext cx="1600200" cy="625475"/>
          </a:xfrm>
          <a:prstGeom prst="rect">
            <a:avLst/>
          </a:prstGeom>
          <a:noFill/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7" name="Picture 16" descr="XS7TeV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81000" y="1828800"/>
            <a:ext cx="3962400" cy="2683530"/>
          </a:xfrm>
          <a:prstGeom prst="rect">
            <a:avLst/>
          </a:prstGeom>
        </p:spPr>
      </p:pic>
      <p:sp>
        <p:nvSpPr>
          <p:cNvPr id="19" name="17 Rectángulo"/>
          <p:cNvSpPr/>
          <p:nvPr/>
        </p:nvSpPr>
        <p:spPr>
          <a:xfrm>
            <a:off x="381000" y="1219200"/>
            <a:ext cx="8352928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The Search Strategy for a particular Higgs mass hypothesis </a:t>
            </a:r>
            <a:r>
              <a:rPr lang="en-US" dirty="0" smtClean="0">
                <a:ea typeface="Arial Unicode MS"/>
                <a:cs typeface="Arial Unicode MS"/>
              </a:rPr>
              <a:t>→ </a:t>
            </a:r>
            <a:r>
              <a:rPr lang="en-US" dirty="0" smtClean="0"/>
              <a:t>determined by the </a:t>
            </a:r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production mode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decay channel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Higgs</a:t>
            </a:r>
            <a:r>
              <a:rPr lang="es-ES" dirty="0" smtClean="0"/>
              <a:t> </a:t>
            </a:r>
            <a:r>
              <a:rPr lang="es-ES" dirty="0" err="1" smtClean="0"/>
              <a:t>decay</a:t>
            </a:r>
            <a:r>
              <a:rPr lang="es-ES" dirty="0" smtClean="0"/>
              <a:t> </a:t>
            </a:r>
            <a:r>
              <a:rPr lang="es-ES" dirty="0" err="1" smtClean="0"/>
              <a:t>modes</a:t>
            </a:r>
            <a:endParaRPr lang="en-U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González Suárez, 9/9/2010</a:t>
            </a:r>
            <a:endParaRPr lang="en-US"/>
          </a:p>
        </p:txBody>
      </p:sp>
      <p:sp>
        <p:nvSpPr>
          <p:cNvPr id="12" name="3 Marcador de texto"/>
          <p:cNvSpPr txBox="1">
            <a:spLocks/>
          </p:cNvSpPr>
          <p:nvPr/>
        </p:nvSpPr>
        <p:spPr>
          <a:xfrm>
            <a:off x="4724400" y="1600200"/>
            <a:ext cx="4114800" cy="2926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AU" sz="26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AU" sz="26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AU" sz="24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AU" sz="22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9pPr>
          </a:lstStyle>
          <a:p>
            <a:pPr>
              <a:buNone/>
            </a:pPr>
            <a:r>
              <a:rPr lang="es-ES" sz="18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Low</a:t>
            </a:r>
            <a:r>
              <a:rPr lang="es-ES" sz="1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 </a:t>
            </a:r>
            <a:r>
              <a:rPr lang="es-ES" sz="18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mass</a:t>
            </a:r>
            <a:r>
              <a:rPr lang="es-ES" sz="1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 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(</a:t>
            </a:r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m</a:t>
            </a:r>
            <a:r>
              <a:rPr lang="es-ES" sz="1800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H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&lt; 2m</a:t>
            </a:r>
            <a:r>
              <a:rPr lang="es-ES" sz="18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Z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alibri (Body)"/>
              </a:rPr>
              <a:t>)</a:t>
            </a:r>
          </a:p>
          <a:p>
            <a:pPr marL="864000" marR="0" lvl="1" indent="-28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75000"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Calibri (Body)"/>
              </a:rPr>
              <a:t>H→bb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: Highest BR for low masses.  Challenging experimentally,</a:t>
            </a:r>
            <a:r>
              <a:rPr kumimoji="0" lang="en-AU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 huge QCD background</a:t>
            </a:r>
          </a:p>
          <a:p>
            <a:pPr marL="864000" marR="0" lvl="1" indent="-28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75000"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Calibri (Body)"/>
              </a:rPr>
              <a:t>H→ττ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: Collinear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approx.→mass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reco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. </a:t>
            </a:r>
            <a:r>
              <a:rPr kumimoji="0" lang="en-AU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Accesible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 through VBF</a:t>
            </a:r>
          </a:p>
          <a:p>
            <a:pPr lvl="1">
              <a:buNone/>
            </a:pP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38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Calibri (Body)"/>
              </a:rPr>
              <a:t>H→γγ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: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DejaVu Sans" pitchFamily="2"/>
                <a:cs typeface="Calibri (Body)"/>
              </a:rPr>
              <a:t>Mass-peak with good resolution</a:t>
            </a:r>
            <a:endParaRPr lang="es-ES" sz="1800" dirty="0" smtClean="0">
              <a:latin typeface="+mn-lt"/>
              <a:cs typeface="Calibri (Body)"/>
            </a:endParaRPr>
          </a:p>
        </p:txBody>
      </p:sp>
      <p:sp>
        <p:nvSpPr>
          <p:cNvPr id="13" name="3 Marcador de texto"/>
          <p:cNvSpPr txBox="1">
            <a:spLocks/>
          </p:cNvSpPr>
          <p:nvPr/>
        </p:nvSpPr>
        <p:spPr>
          <a:xfrm>
            <a:off x="251520" y="5373216"/>
            <a:ext cx="3960440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en-AU" sz="26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AU" sz="26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AU" sz="24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AU" sz="22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AU" sz="2000" b="0" i="0" u="none" strike="noStrike">
                <a:ln>
                  <a:noFill/>
                </a:ln>
                <a:latin typeface="Times New Roman" pitchFamily="18"/>
                <a:ea typeface="DejaVu Sans" pitchFamily="2"/>
                <a:cs typeface="DejaVu Sans" pitchFamily="2"/>
              </a:defRPr>
            </a:lvl9pPr>
          </a:lstStyle>
          <a:p>
            <a:pPr>
              <a:buNone/>
            </a:pPr>
            <a:r>
              <a:rPr lang="es-ES" sz="18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High</a:t>
            </a:r>
            <a:r>
              <a:rPr lang="es-ES" sz="1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s-ES" sz="1800" b="1" dirty="0" err="1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mass</a:t>
            </a:r>
            <a:r>
              <a:rPr lang="es-ES" sz="18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</a:t>
            </a:r>
            <a:r>
              <a:rPr lang="es-ES" sz="1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</a:t>
            </a:r>
            <a:r>
              <a:rPr lang="es-ES" sz="1800" b="1" baseline="-25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</a:t>
            </a:r>
            <a:r>
              <a:rPr lang="es-ES" sz="18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&gt; 2m</a:t>
            </a:r>
            <a:r>
              <a:rPr lang="es-ES" sz="1800" b="1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Z</a:t>
            </a:r>
            <a:r>
              <a:rPr lang="es-E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)</a:t>
            </a:r>
            <a:endParaRPr kumimoji="0" lang="en-AU" sz="1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DejaVu Sans" pitchFamily="2"/>
              <a:cs typeface="DejaVu Sans" pitchFamily="2"/>
            </a:endParaRPr>
          </a:p>
          <a:p>
            <a:pPr marL="864000" marR="0" lvl="1" indent="-288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34"/>
              </a:spcAft>
              <a:buClrTx/>
              <a:buSzPct val="75000"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DejaVu Sans" pitchFamily="2"/>
                <a:cs typeface="DejaVu Sans" pitchFamily="2"/>
              </a:rPr>
              <a:t>H→tt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DejaVu Sans" pitchFamily="2"/>
                <a:cs typeface="DejaVu Sans" pitchFamily="2"/>
              </a:rPr>
              <a:t>: Difficult selection 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DejaVu Sans" pitchFamily="2"/>
              <a:cs typeface="DejaVu Sans" pitchFamily="2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4724400" y="5105400"/>
            <a:ext cx="4231748" cy="115672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06800" indent="-288000">
              <a:spcAft>
                <a:spcPts val="1134"/>
              </a:spcAft>
              <a:buSzPct val="75000"/>
              <a:defRPr/>
            </a:pPr>
            <a:r>
              <a:rPr lang="en-AU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 pitchFamily="2"/>
                <a:cs typeface="DejaVu Sans" pitchFamily="2"/>
              </a:rPr>
              <a:t>H→WW</a:t>
            </a:r>
            <a:r>
              <a:rPr lang="en-AU" dirty="0" smtClean="0">
                <a:ea typeface="DejaVu Sans" pitchFamily="2"/>
                <a:cs typeface="DejaVu Sans" pitchFamily="2"/>
              </a:rPr>
              <a:t>: </a:t>
            </a:r>
            <a:r>
              <a:rPr lang="en-A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 pitchFamily="2"/>
                <a:cs typeface="DejaVu Sans" pitchFamily="2"/>
              </a:rPr>
              <a:t>Earliest sensitivity</a:t>
            </a:r>
            <a:endParaRPr lang="en-AU" dirty="0" smtClean="0">
              <a:ea typeface="DejaVu Sans" pitchFamily="2"/>
              <a:cs typeface="DejaVu Sans" pitchFamily="2"/>
            </a:endParaRPr>
          </a:p>
          <a:p>
            <a:pPr marL="406800" indent="-288000">
              <a:spcAft>
                <a:spcPts val="1134"/>
              </a:spcAft>
              <a:buSzPct val="75000"/>
              <a:defRPr/>
            </a:pPr>
            <a:r>
              <a:rPr lang="en-AU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 pitchFamily="2"/>
                <a:cs typeface="DejaVu Sans" pitchFamily="2"/>
              </a:rPr>
              <a:t>H→ZZ</a:t>
            </a:r>
            <a:r>
              <a:rPr lang="en-A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DejaVu Sans" pitchFamily="2"/>
                <a:cs typeface="DejaVu Sans" pitchFamily="2"/>
              </a:rPr>
              <a:t>:  </a:t>
            </a:r>
            <a:r>
              <a:rPr lang="en-AU" dirty="0" smtClean="0">
                <a:ea typeface="DejaVu Sans" pitchFamily="2"/>
                <a:cs typeface="DejaVu Sans" pitchFamily="2"/>
              </a:rPr>
              <a:t>Very clean experimental signature with 4 leptons.</a:t>
            </a:r>
            <a:endParaRPr lang="en-AU" sz="1600" dirty="0">
              <a:ea typeface="DejaVu Sans" pitchFamily="2"/>
              <a:cs typeface="DejaVu Sans" pitchFamily="2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1297D-F562-469F-BF11-871E97FA1F5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7" name="Picture 16" descr="BR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1219200"/>
            <a:ext cx="4447615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7771</TotalTime>
  <Words>2573</Words>
  <Application>Microsoft Macintosh PowerPoint</Application>
  <PresentationFormat>On-screen Show (4:3)</PresentationFormat>
  <Paragraphs>320</Paragraphs>
  <Slides>23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Higgs and SUSY searches in CMS</vt:lpstr>
      <vt:lpstr>Introduction</vt:lpstr>
      <vt:lpstr>Previous and Current Higgs Searches</vt:lpstr>
      <vt:lpstr>The Large Hadron Collider</vt:lpstr>
      <vt:lpstr>The Compact Muon Solenoid</vt:lpstr>
      <vt:lpstr>The CMS detectors</vt:lpstr>
      <vt:lpstr>LHC Vs. Tevatron</vt:lpstr>
      <vt:lpstr>Higgs production at the LHC</vt:lpstr>
      <vt:lpstr>Higgs decay modes</vt:lpstr>
      <vt:lpstr>Higgs Searches in CMS</vt:lpstr>
      <vt:lpstr>SM H → WW* → 2l2ν</vt:lpstr>
      <vt:lpstr>SM H → WW* → 2l2ν</vt:lpstr>
      <vt:lpstr>SM H → ZZ*→ 4l</vt:lpstr>
      <vt:lpstr>First ZZ candidate </vt:lpstr>
      <vt:lpstr>SM H → ZZ*→ 4l</vt:lpstr>
      <vt:lpstr>SM H → γγ</vt:lpstr>
      <vt:lpstr>SM Higgs combination</vt:lpstr>
      <vt:lpstr>Limits and Significance</vt:lpstr>
      <vt:lpstr>MSSM Higgs</vt:lpstr>
      <vt:lpstr>SUSY searches in CMS</vt:lpstr>
      <vt:lpstr>All-Hadronic Final States</vt:lpstr>
      <vt:lpstr>Like-sign Lepton Final States</vt:lpstr>
      <vt:lpstr>Summary</vt:lpstr>
    </vt:vector>
  </TitlesOfParts>
  <Manager/>
  <Company>Universidad de Oviedo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Rebeca Gonzalez Suarez</dc:creator>
  <cp:keywords/>
  <dc:description/>
  <cp:lastModifiedBy>Rebeca Gonzalez Suarez</cp:lastModifiedBy>
  <cp:revision>30</cp:revision>
  <cp:lastPrinted>2010-11-26T13:28:12Z</cp:lastPrinted>
  <dcterms:created xsi:type="dcterms:W3CDTF">2010-11-28T21:15:52Z</dcterms:created>
  <dcterms:modified xsi:type="dcterms:W3CDTF">2010-11-29T10:03:38Z</dcterms:modified>
  <cp:category/>
</cp:coreProperties>
</file>